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59" r:id="rId2"/>
    <p:sldId id="256" r:id="rId3"/>
    <p:sldId id="265" r:id="rId4"/>
    <p:sldId id="287" r:id="rId5"/>
    <p:sldId id="257" r:id="rId6"/>
    <p:sldId id="288" r:id="rId7"/>
    <p:sldId id="262" r:id="rId8"/>
    <p:sldId id="326" r:id="rId9"/>
    <p:sldId id="263" r:id="rId10"/>
    <p:sldId id="327" r:id="rId11"/>
    <p:sldId id="306" r:id="rId12"/>
    <p:sldId id="332" r:id="rId13"/>
    <p:sldId id="268" r:id="rId14"/>
    <p:sldId id="314" r:id="rId15"/>
    <p:sldId id="266" r:id="rId16"/>
    <p:sldId id="323" r:id="rId17"/>
    <p:sldId id="275" r:id="rId18"/>
    <p:sldId id="316" r:id="rId19"/>
    <p:sldId id="273" r:id="rId20"/>
    <p:sldId id="317" r:id="rId21"/>
    <p:sldId id="271" r:id="rId22"/>
    <p:sldId id="318" r:id="rId23"/>
    <p:sldId id="269" r:id="rId24"/>
    <p:sldId id="284" r:id="rId25"/>
    <p:sldId id="276" r:id="rId26"/>
    <p:sldId id="283" r:id="rId27"/>
    <p:sldId id="274" r:id="rId28"/>
    <p:sldId id="285" r:id="rId29"/>
    <p:sldId id="328" r:id="rId30"/>
    <p:sldId id="330" r:id="rId31"/>
    <p:sldId id="267" r:id="rId32"/>
    <p:sldId id="310" r:id="rId33"/>
    <p:sldId id="293" r:id="rId34"/>
    <p:sldId id="297" r:id="rId35"/>
    <p:sldId id="308" r:id="rId36"/>
    <p:sldId id="309" r:id="rId37"/>
    <p:sldId id="304" r:id="rId38"/>
    <p:sldId id="305" r:id="rId39"/>
    <p:sldId id="295" r:id="rId40"/>
    <p:sldId id="333" r:id="rId41"/>
    <p:sldId id="319" r:id="rId42"/>
    <p:sldId id="325" r:id="rId43"/>
    <p:sldId id="302" r:id="rId44"/>
    <p:sldId id="303" r:id="rId45"/>
    <p:sldId id="312" r:id="rId46"/>
    <p:sldId id="331" r:id="rId47"/>
    <p:sldId id="294" r:id="rId48"/>
    <p:sldId id="298" r:id="rId49"/>
    <p:sldId id="296" r:id="rId50"/>
    <p:sldId id="301" r:id="rId51"/>
    <p:sldId id="272" r:id="rId52"/>
    <p:sldId id="324" r:id="rId5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96367"/>
    <a:srgbClr val="10B0B8"/>
    <a:srgbClr val="15DFE9"/>
    <a:srgbClr val="CC0099"/>
    <a:srgbClr val="003399"/>
    <a:srgbClr val="D9D9FF"/>
    <a:srgbClr val="CCECFF"/>
    <a:srgbClr val="66CCFF"/>
    <a:srgbClr val="33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764" autoAdjust="0"/>
    <p:restoredTop sz="90476" autoAdjust="0"/>
  </p:normalViewPr>
  <p:slideViewPr>
    <p:cSldViewPr>
      <p:cViewPr varScale="1">
        <p:scale>
          <a:sx n="80" d="100"/>
          <a:sy n="80" d="100"/>
        </p:scale>
        <p:origin x="6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68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C6856-810C-4F03-8F8F-BDD705ACC43F}" type="datetimeFigureOut">
              <a:rPr lang="en-US" smtClean="0"/>
              <a:pPr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CD1DF-C904-4926-8D80-7378FFF1F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44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9" tIns="46415" rIns="92829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4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9" tIns="46415" rIns="92829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4912"/>
            <a:ext cx="5140325" cy="418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9" tIns="46415" rIns="92829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421"/>
            <a:ext cx="3038475" cy="46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9" tIns="46415" rIns="92829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9" tIns="46415" rIns="92829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5190F5-E8A9-4F1F-8F7F-D72EE44AD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20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190F5-E8A9-4F1F-8F7F-D72EE44AD4A6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18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is a resource to help us decide an appropriate course of action regarding ethical issues.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190F5-E8A9-4F1F-8F7F-D72EE44AD4A6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160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190F5-E8A9-4F1F-8F7F-D72EE44AD4A6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7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7"/>
          <p:cNvGraphicFramePr>
            <a:graphicFrameLocks noChangeAspect="1"/>
          </p:cNvGraphicFramePr>
          <p:nvPr userDrawn="1"/>
        </p:nvGraphicFramePr>
        <p:xfrm>
          <a:off x="914400" y="684213"/>
          <a:ext cx="7315200" cy="548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66" name="Bitmap Image" r:id="rId3" imgW="0" imgH="0" progId="PBrush">
                  <p:embed/>
                </p:oleObj>
              </mc:Choice>
              <mc:Fallback>
                <p:oleObj name="Bitmap Image" r:id="rId3" imgW="0" imgH="0" progId="PBrush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4213"/>
                        <a:ext cx="7315200" cy="548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 userDrawn="1"/>
        </p:nvGraphicFramePr>
        <p:xfrm>
          <a:off x="914400" y="684213"/>
          <a:ext cx="7315200" cy="548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67" name="Bitmap Image" r:id="rId5" imgW="0" imgH="0" progId="PBrush">
                  <p:embed/>
                </p:oleObj>
              </mc:Choice>
              <mc:Fallback>
                <p:oleObj name="Bitmap Image" r:id="rId5" imgW="0" imgH="0" progId="PBrush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4213"/>
                        <a:ext cx="7315200" cy="548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68" name="Bitmap Image" r:id="rId6" imgW="4180952" imgH="4352381" progId="PBrush">
                  <p:embed/>
                </p:oleObj>
              </mc:Choice>
              <mc:Fallback>
                <p:oleObj name="Bitmap Image" r:id="rId6" imgW="4180952" imgH="4352381" progId="PBrush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blipFill dpi="0" rotWithShape="0">
                        <a:blip r:embed="rId8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3366FF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D309A-788D-4DAD-8B14-0A17608B26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9155"/>
      </p:ext>
    </p:extLst>
  </p:cSld>
  <p:clrMapOvr>
    <a:masterClrMapping/>
  </p:clrMapOvr>
  <p:transition advTm="9000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36530-149F-4B2C-9626-3605543B55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556489"/>
      </p:ext>
    </p:extLst>
  </p:cSld>
  <p:clrMapOvr>
    <a:masterClrMapping/>
  </p:clrMapOvr>
  <p:transition advTm="9000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609A8-870A-424E-9B66-883759EFE8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509688"/>
      </p:ext>
    </p:extLst>
  </p:cSld>
  <p:clrMapOvr>
    <a:masterClrMapping/>
  </p:clrMapOvr>
  <p:transition advTm="9000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C98FD-DEDB-4E33-8C86-68DFF52796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0243"/>
      </p:ext>
    </p:extLst>
  </p:cSld>
  <p:clrMapOvr>
    <a:masterClrMapping/>
  </p:clrMapOvr>
  <p:transition advTm="9000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DCD20-27C8-4C4D-90CF-D70EB62108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045699"/>
      </p:ext>
    </p:extLst>
  </p:cSld>
  <p:clrMapOvr>
    <a:masterClrMapping/>
  </p:clrMapOvr>
  <p:transition advTm="9000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2DB98-4C4C-495D-919B-4BB44FD068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09154"/>
      </p:ext>
    </p:extLst>
  </p:cSld>
  <p:clrMapOvr>
    <a:masterClrMapping/>
  </p:clrMapOvr>
  <p:transition advTm="9000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DEC7E-24C7-4407-8E97-77C9680198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164344"/>
      </p:ext>
    </p:extLst>
  </p:cSld>
  <p:clrMapOvr>
    <a:masterClrMapping/>
  </p:clrMapOvr>
  <p:transition advTm="9000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27C99-5ABE-42ED-B394-1F510A4B9E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22927"/>
      </p:ext>
    </p:extLst>
  </p:cSld>
  <p:clrMapOvr>
    <a:masterClrMapping/>
  </p:clrMapOvr>
  <p:transition advTm="9000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81DE1-F31B-486D-A3EB-0CEE0D4F5F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74045"/>
      </p:ext>
    </p:extLst>
  </p:cSld>
  <p:clrMapOvr>
    <a:masterClrMapping/>
  </p:clrMapOvr>
  <p:transition advTm="9000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64C95-691D-49F4-ACA1-798DC6130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760181"/>
      </p:ext>
    </p:extLst>
  </p:cSld>
  <p:clrMapOvr>
    <a:masterClrMapping/>
  </p:clrMapOvr>
  <p:transition advTm="9000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4EA6A-3EEF-427F-9351-38C094F42E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406410"/>
      </p:ext>
    </p:extLst>
  </p:cSld>
  <p:clrMapOvr>
    <a:masterClrMapping/>
  </p:clrMapOvr>
  <p:transition advTm="9000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7"/>
          <p:cNvGraphicFramePr>
            <a:graphicFrameLocks noChangeAspect="1"/>
          </p:cNvGraphicFramePr>
          <p:nvPr userDrawn="1"/>
        </p:nvGraphicFramePr>
        <p:xfrm>
          <a:off x="914400" y="684213"/>
          <a:ext cx="7315200" cy="548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Bitmap Image" r:id="rId14" imgW="0" imgH="0" progId="PBrush">
                  <p:embed/>
                </p:oleObj>
              </mc:Choice>
              <mc:Fallback>
                <p:oleObj name="Bitmap Image" r:id="rId14" imgW="0" imgH="0" progId="PBrush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4213"/>
                        <a:ext cx="7315200" cy="548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7CD1852-EB89-4556-95FD-7BFEA7BB21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5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ransition advTm="9000"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4.wav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4.wav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26" Type="http://schemas.openxmlformats.org/officeDocument/2006/relationships/slide" Target="slide51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5" Type="http://schemas.openxmlformats.org/officeDocument/2006/relationships/slide" Target="slide49.xml"/><Relationship Id="rId2" Type="http://schemas.openxmlformats.org/officeDocument/2006/relationships/slide" Target="slide3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24" Type="http://schemas.openxmlformats.org/officeDocument/2006/relationships/slide" Target="slide47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23" Type="http://schemas.openxmlformats.org/officeDocument/2006/relationships/slide" Target="slide45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Relationship Id="rId22" Type="http://schemas.openxmlformats.org/officeDocument/2006/relationships/slide" Target="slide4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audio" Target="../media/audio3.wav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2.wav"/><Relationship Id="rId4" Type="http://schemas.openxmlformats.org/officeDocument/2006/relationships/slide" Target="slide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audio" Target="../media/audio3.wav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audio" Target="../media/audio3.wav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mailto:khender3@Richmond.edu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-19050" y="0"/>
            <a:ext cx="9163050" cy="7086600"/>
            <a:chOff x="-19050" y="0"/>
            <a:chExt cx="9163050" cy="685800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-19050" y="0"/>
              <a:ext cx="9144000" cy="6858000"/>
            </a:xfrm>
            <a:prstGeom prst="rect">
              <a:avLst/>
            </a:prstGeom>
            <a:gradFill rotWithShape="0">
              <a:gsLst>
                <a:gs pos="0">
                  <a:srgbClr val="81C7D9"/>
                </a:gs>
                <a:gs pos="50000">
                  <a:srgbClr val="D5EDF3"/>
                </a:gs>
                <a:gs pos="100000">
                  <a:srgbClr val="81C7D9"/>
                </a:gs>
              </a:gsLst>
              <a:lin ang="18900000" scaled="1"/>
            </a:gradFill>
            <a:ln w="12700" algn="in">
              <a:solidFill>
                <a:srgbClr val="81C7D9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165160">
                  <a:alpha val="50000"/>
                </a:srgbClr>
              </a:outerShdw>
            </a:effectLst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0" y="6096000"/>
              <a:ext cx="9144000" cy="685800"/>
              <a:chOff x="0" y="6096000"/>
              <a:chExt cx="9144000" cy="685800"/>
            </a:xfrm>
          </p:grpSpPr>
          <p:sp>
            <p:nvSpPr>
              <p:cNvPr id="5" name="Rectangle 4"/>
              <p:cNvSpPr/>
              <p:nvPr/>
            </p:nvSpPr>
            <p:spPr bwMode="auto">
              <a:xfrm rot="5400000">
                <a:off x="4315132" y="1952932"/>
                <a:ext cx="513735" cy="9144000"/>
              </a:xfrm>
              <a:prstGeom prst="rect">
                <a:avLst/>
              </a:prstGeom>
              <a:solidFill>
                <a:schemeClr val="bg2">
                  <a:lumMod val="65000"/>
                  <a:lumOff val="35000"/>
                </a:schemeClr>
              </a:solidFill>
              <a:ln w="57150">
                <a:headEnd type="none" w="med" len="med"/>
                <a:tailEnd type="none" w="med" len="med"/>
              </a:ln>
              <a:extLst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Isosceles Triangle 10"/>
              <p:cNvSpPr/>
              <p:nvPr/>
            </p:nvSpPr>
            <p:spPr bwMode="auto">
              <a:xfrm>
                <a:off x="0" y="6096000"/>
                <a:ext cx="9144000" cy="685800"/>
              </a:xfrm>
              <a:prstGeom prst="triangle">
                <a:avLst>
                  <a:gd name="adj" fmla="val 49841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52400"/>
            <a:ext cx="8077200" cy="1066800"/>
          </a:xfr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spcAft>
                <a:spcPts val="0"/>
              </a:spcAft>
            </a:pPr>
            <a:r>
              <a:rPr lang="en-US" sz="3200" b="1" i="1" spc="-15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UR Compliance/Ethics Week</a:t>
            </a:r>
            <a:br>
              <a:rPr lang="en-US" sz="3200" b="1" i="1" spc="-15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3200" b="1" i="1" spc="-15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Nov 4 – Nov 8, 2024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8200" y="13716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</a:rPr>
              <a:t>Awareness   Recognition   Reinforcement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8200" y="2057400"/>
            <a:ext cx="7772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b="1" i="1" u="sng" dirty="0">
                <a:solidFill>
                  <a:schemeClr val="accent1"/>
                </a:solidFill>
              </a:rPr>
              <a:t>To play UR Compliance/Ethics &amp; Privacy Jeopardy using PowerPoint</a:t>
            </a:r>
          </a:p>
          <a:p>
            <a:pPr marL="457200" indent="-228600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Click on the Slide Show tab, and then click on ‘From Beginning’.</a:t>
            </a:r>
          </a:p>
          <a:p>
            <a:pPr marL="457200" indent="-228600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Click       to see the question.</a:t>
            </a:r>
          </a:p>
          <a:p>
            <a:pPr marL="457200" indent="-228600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Click          next to your answer.  </a:t>
            </a:r>
          </a:p>
          <a:p>
            <a:pPr marL="457200" indent="-228600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You’ll hear a horse laugh if you’re wrong, and applause if you’re correct.  Keep trying until you get it right!  </a:t>
            </a:r>
          </a:p>
          <a:p>
            <a:pPr marL="457200" indent="-228600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Once you answer correctly, click on the bottom        to go ‘Back to Categories’ and try another question.</a:t>
            </a:r>
          </a:p>
          <a:p>
            <a:pPr marL="457200" indent="-228600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When you’re finished, right click anywhere on the slide and click ‘End Show’.      </a:t>
            </a:r>
          </a:p>
          <a:p>
            <a:pPr marL="457200" indent="-228600"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1"/>
                </a:solidFill>
              </a:rPr>
              <a:t>Give/email me the answer to the Daily Double by Nov 10 at 12 noon and you will be eligible to win a PRIZE!  Now click </a:t>
            </a:r>
            <a:r>
              <a:rPr lang="en-US" sz="2000" b="1" u="sng" dirty="0">
                <a:solidFill>
                  <a:schemeClr val="accent1"/>
                </a:solidFill>
              </a:rPr>
              <a:t>here</a:t>
            </a:r>
            <a:r>
              <a:rPr lang="en-US" sz="2000" b="1" dirty="0">
                <a:solidFill>
                  <a:schemeClr val="accent1"/>
                </a:solidFill>
              </a:rPr>
              <a:t> to being!           </a:t>
            </a:r>
            <a:r>
              <a:rPr lang="en-US" sz="2000" b="1" i="1" dirty="0">
                <a:solidFill>
                  <a:schemeClr val="accent1"/>
                </a:solidFill>
              </a:rPr>
              <a:t>Thanks for playing and have fun!!</a:t>
            </a:r>
          </a:p>
          <a:p>
            <a:pPr marL="457200" indent="-228600"/>
            <a:r>
              <a:rPr lang="en-US" sz="2000" b="1" i="1" dirty="0">
                <a:solidFill>
                  <a:schemeClr val="accent1"/>
                </a:solidFill>
              </a:rPr>
              <a:t>					      Kris Henderson </a:t>
            </a:r>
          </a:p>
        </p:txBody>
      </p:sp>
      <p:sp>
        <p:nvSpPr>
          <p:cNvPr id="16" name="AutoShape 11">
            <a:hlinkClick r:id="" action="ppaction://noaction" highlightClick="1">
              <a:snd r:embed="rId3" name="sn00577a.wav"/>
            </a:hlinkClick>
          </p:cNvPr>
          <p:cNvSpPr>
            <a:spLocks noChangeArrowheads="1"/>
          </p:cNvSpPr>
          <p:nvPr/>
        </p:nvSpPr>
        <p:spPr bwMode="auto">
          <a:xfrm>
            <a:off x="2057400" y="3048000"/>
            <a:ext cx="457200" cy="2286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AutoShape 14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57400" y="2743200"/>
            <a:ext cx="228600" cy="2286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AutoShape 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3962400"/>
            <a:ext cx="304800" cy="228600"/>
          </a:xfrm>
          <a:prstGeom prst="actionButtonBackPrevious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sz="18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</p:cSld>
  <p:clrMapOvr>
    <a:masterClrMapping/>
  </p:clrMapOvr>
  <p:transition advTm="30000">
    <p:blinds/>
    <p:sndAc>
      <p:stSnd>
        <p:snd r:embed="rId2" name="Jeopardy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4" name="Isosceles Triangle 13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9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947738" y="1371600"/>
            <a:ext cx="7315200" cy="2800767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Billing the government for services that were not provided could implicate _____________ laws.</a:t>
            </a:r>
          </a:p>
          <a:p>
            <a:pPr lvl="2">
              <a:spcBef>
                <a:spcPct val="50000"/>
              </a:spcBef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Property</a:t>
            </a:r>
          </a:p>
          <a:p>
            <a:pPr lvl="2">
              <a:spcBef>
                <a:spcPct val="50000"/>
              </a:spcBef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Family</a:t>
            </a:r>
          </a:p>
          <a:p>
            <a:pPr lvl="2">
              <a:spcBef>
                <a:spcPct val="50000"/>
              </a:spcBef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Physics</a:t>
            </a:r>
          </a:p>
          <a:p>
            <a:pPr lvl="2">
              <a:spcBef>
                <a:spcPct val="5000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Fraud &amp; Abuse 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831850"/>
            <a:ext cx="373380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Fill in the Blank for 200</a:t>
            </a:r>
          </a:p>
        </p:txBody>
      </p:sp>
    </p:spTree>
  </p:cSld>
  <p:clrMapOvr>
    <a:masterClrMapping/>
  </p:clrMapOvr>
  <p:transition advClick="0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315200" cy="3170099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Employees not following the rules and regulations commit a __________ violation.</a:t>
            </a:r>
          </a:p>
          <a:p>
            <a:pPr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971550" lvl="1" indent="-457200">
              <a:buFont typeface="+mj-lt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Treaty of Versailles</a:t>
            </a:r>
          </a:p>
          <a:p>
            <a:pPr marL="1257300" lvl="2" indent="-342900">
              <a:buFont typeface="+mj-lt"/>
              <a:buAutoNum type="alphaLcPeriod"/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971550" lvl="1" indent="-457200">
              <a:buFont typeface="+mj-lt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Compliance</a:t>
            </a:r>
          </a:p>
          <a:p>
            <a:pPr marL="971550" lvl="1" indent="-457200"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971550" lvl="1" indent="-457200">
              <a:buFont typeface="+mj-lt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Traffic</a:t>
            </a:r>
          </a:p>
          <a:p>
            <a:pPr>
              <a:buFontTx/>
              <a:buAutoNum type="alphaLcPeriod" startAt="2"/>
              <a:defRPr/>
            </a:pPr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914400" y="914400"/>
            <a:ext cx="373380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Fill in the Blank for 250</a:t>
            </a:r>
          </a:p>
        </p:txBody>
      </p:sp>
      <p:sp>
        <p:nvSpPr>
          <p:cNvPr id="13317" name="AutoShape 9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648200" y="2514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18" name="AutoShape 10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4648200" y="31242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19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648200" y="3810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nimBg="1" autoUpdateAnimBg="0"/>
      <p:bldP spid="56323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4" name="Isosceles Triangle 13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9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914400" y="914400"/>
            <a:ext cx="373380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Fill in the Blank for 250</a:t>
            </a: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315200" cy="3170099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Employees not following the rules and regulations commit a  __________ violation.</a:t>
            </a:r>
          </a:p>
          <a:p>
            <a:pPr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971550" lvl="1" indent="-457200">
              <a:buFont typeface="+mj-lt"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Treaty of Versailles</a:t>
            </a:r>
          </a:p>
          <a:p>
            <a:pPr marL="1257300" lvl="2" indent="-342900">
              <a:buFont typeface="+mj-lt"/>
              <a:buAutoNum type="alphaLcPeriod"/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971550" lvl="1" indent="-457200">
              <a:buFont typeface="+mj-lt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Compliance</a:t>
            </a:r>
          </a:p>
          <a:p>
            <a:pPr marL="1257300" lvl="2" indent="-342900">
              <a:buFont typeface="+mj-lt"/>
              <a:buAutoNum type="alphaLcPeriod"/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971550" lvl="1" indent="-457200">
              <a:buFont typeface="+mj-lt"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Traffic</a:t>
            </a:r>
          </a:p>
          <a:p>
            <a:pPr>
              <a:buFontTx/>
              <a:buAutoNum type="alphaLcPeriod" startAt="2"/>
              <a:defRPr/>
            </a:pPr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animBg="1" autoUpdateAnimBg="0"/>
      <p:bldP spid="16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70104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914400" y="1924050"/>
            <a:ext cx="7315200" cy="3477875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protects the privacy of all the following except_________?</a:t>
            </a:r>
          </a:p>
          <a:p>
            <a:pPr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spcBef>
                <a:spcPts val="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Current stud ed records</a:t>
            </a:r>
          </a:p>
          <a:p>
            <a:pPr lvl="2">
              <a:spcBef>
                <a:spcPct val="5000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Student SS#</a:t>
            </a:r>
          </a:p>
          <a:p>
            <a:pPr lvl="2">
              <a:spcBef>
                <a:spcPct val="5000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Bowling Score</a:t>
            </a:r>
          </a:p>
          <a:p>
            <a:pPr lvl="2">
              <a:spcBef>
                <a:spcPct val="5000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Former student </a:t>
            </a:r>
          </a:p>
          <a:p>
            <a:pPr marL="914400" lvl="2" indent="0">
              <a:spcBef>
                <a:spcPct val="5000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education records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914400" y="13716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for 50</a:t>
            </a:r>
          </a:p>
        </p:txBody>
      </p:sp>
      <p:sp>
        <p:nvSpPr>
          <p:cNvPr id="15365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10200" y="2971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66" name="AutoShape 13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10200" y="3429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67" name="AutoShape 14">
            <a:hlinkClick r:id="" action="ppaction://hlinkshowjump?jump=nextslide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5410200" y="3962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368" name="AutoShape 13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10200" y="4495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914400" y="1752600"/>
            <a:ext cx="7315200" cy="3139321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protects the privacy of all except_________?</a:t>
            </a:r>
          </a:p>
          <a:p>
            <a:pPr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57300" lvl="2" indent="-279400">
              <a:spcBef>
                <a:spcPts val="0"/>
              </a:spcBef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Current stud ed records</a:t>
            </a:r>
          </a:p>
          <a:p>
            <a:pPr marL="1257300" lvl="2" indent="-279400">
              <a:spcBef>
                <a:spcPts val="0"/>
              </a:spcBef>
              <a:buFontTx/>
              <a:buAutoNum type="alphaLcPeriod"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57300" lvl="2" indent="-279400">
              <a:spcBef>
                <a:spcPts val="0"/>
              </a:spcBef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Student SS#</a:t>
            </a:r>
          </a:p>
          <a:p>
            <a:pPr marL="1257300" lvl="2" indent="-279400">
              <a:spcBef>
                <a:spcPts val="0"/>
              </a:spcBef>
              <a:buFontTx/>
              <a:buAutoNum type="alphaLcPeriod"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57300" lvl="2" indent="-279400">
              <a:spcBef>
                <a:spcPts val="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Bowling Score</a:t>
            </a:r>
          </a:p>
          <a:p>
            <a:pPr marL="1257300" lvl="2" indent="-279400">
              <a:spcBef>
                <a:spcPts val="0"/>
              </a:spcBef>
              <a:buFontTx/>
              <a:buAutoNum type="alphaLcPeriod"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57300" lvl="2" indent="-279400">
              <a:spcBef>
                <a:spcPts val="0"/>
              </a:spcBef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Former student education records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for 50</a:t>
            </a:r>
          </a:p>
        </p:txBody>
      </p:sp>
    </p:spTree>
  </p:cSld>
  <p:clrMapOvr>
    <a:masterClrMapping/>
  </p:clrMapOvr>
  <p:transition advClick="0"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315200" cy="3200876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Confidential Information should be destroyed by:</a:t>
            </a:r>
          </a:p>
          <a:p>
            <a:pPr>
              <a:defRPr/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a. 	Chuck Norris</a:t>
            </a:r>
          </a:p>
          <a:p>
            <a:pPr lvl="1"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	Shredding</a:t>
            </a:r>
          </a:p>
          <a:p>
            <a:pPr lvl="1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marL="971550" lvl="1" indent="-457200">
              <a:buFontTx/>
              <a:buAutoNum type="alphaLcPeriod" startAt="3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Trashing</a:t>
            </a:r>
          </a:p>
          <a:p>
            <a:pPr marL="971550" lvl="1" indent="-457200">
              <a:buFontTx/>
              <a:buAutoNum type="alphaLcPeriod" startAt="3"/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971550" lvl="1" indent="-457200">
              <a:buFontTx/>
              <a:buAutoNum type="alphaLcPeriod" startAt="3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Supervisors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14400" y="11430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for 100</a:t>
            </a:r>
          </a:p>
        </p:txBody>
      </p:sp>
      <p:sp>
        <p:nvSpPr>
          <p:cNvPr id="17413" name="AutoShape 14">
            <a:hlinkClick r:id="" action="ppaction://hlinkshowjump?jump=nextslide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5029200" y="31242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414" name="AutoShape 15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5029200" y="2510998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415" name="AutoShape 16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5029200" y="3810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416" name="AutoShape 16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5029200" y="4419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 autoUpdateAnimBg="0"/>
      <p:bldP spid="1331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952500" y="1676400"/>
            <a:ext cx="7315200" cy="3139321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Confidential Information should be destroyed by:</a:t>
            </a:r>
          </a:p>
          <a:p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lvl="1">
              <a:buFont typeface="Times New Roman" pitchFamily="18" charset="0"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Chuck Norris</a:t>
            </a:r>
          </a:p>
          <a:p>
            <a:pPr lvl="1">
              <a:buFont typeface="Times New Roman" pitchFamily="18" charset="0"/>
              <a:buAutoNum type="alphaLcPeriod"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buFont typeface="Times New Roman" pitchFamily="18" charset="0"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Shredding</a:t>
            </a:r>
          </a:p>
          <a:p>
            <a:pPr lvl="1">
              <a:buFont typeface="Times New Roman" pitchFamily="18" charset="0"/>
              <a:buAutoNum type="alphaLcPeriod"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buFont typeface="Times New Roman" pitchFamily="18" charset="0"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Trashing</a:t>
            </a:r>
          </a:p>
          <a:p>
            <a:pPr lvl="1">
              <a:buFont typeface="Times New Roman" pitchFamily="18" charset="0"/>
              <a:buAutoNum type="alphaLcPeriod"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buFont typeface="Times New Roman" pitchFamily="18" charset="0"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Supervisors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914400" y="1143000"/>
            <a:ext cx="36195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for 100</a:t>
            </a:r>
          </a:p>
        </p:txBody>
      </p:sp>
    </p:spTree>
  </p:cSld>
  <p:clrMapOvr>
    <a:masterClrMapping/>
  </p:clrMapOvr>
  <p:transition advClick="0">
    <p:blind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914400" y="1752600"/>
            <a:ext cx="7315200" cy="4008790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Students have the following rights regarding their records except :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Right to review parents</a:t>
            </a:r>
          </a:p>
          <a:p>
            <a:pPr marL="1371600" lvl="3" indent="0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financial information 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Right to inspect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Right to request amend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Consent to disclose 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914400" y="12192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for 150</a:t>
            </a:r>
          </a:p>
        </p:txBody>
      </p:sp>
      <p:sp>
        <p:nvSpPr>
          <p:cNvPr id="19461" name="AutoShape 13">
            <a:hlinkClick r:id="" action="ppaction://hlinkshowjump?jump=nextslide" highlightClick="1">
              <a:snd r:embed="rId4" name="APPLAUSE.WAV"/>
            </a:hlinkClick>
          </p:cNvPr>
          <p:cNvSpPr>
            <a:spLocks noChangeArrowheads="1"/>
          </p:cNvSpPr>
          <p:nvPr/>
        </p:nvSpPr>
        <p:spPr bwMode="auto">
          <a:xfrm>
            <a:off x="5727964" y="3254034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2" name="AutoShape 14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5723346" y="4682728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3" name="AutoShape 15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5723346" y="3981506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4" name="AutoShape 14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5723346" y="54102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 autoUpdateAnimBg="0"/>
      <p:bldP spid="2253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315200" cy="3670236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Students have the following rights regarding their education records except: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Right to review parents financial information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Right to inspect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Right to request amend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Times New Roman" pitchFamily="18" charset="0"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Consent to disclose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914400" y="11430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 for 150</a:t>
            </a:r>
          </a:p>
        </p:txBody>
      </p:sp>
    </p:spTree>
  </p:cSld>
  <p:clrMapOvr>
    <a:masterClrMapping/>
  </p:clrMapOvr>
  <p:transition advClick="0">
    <p:blind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914400" y="1143001"/>
            <a:ext cx="7315200" cy="4347344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All of the following could be a FERPA breach except:</a:t>
            </a:r>
          </a:p>
          <a:p>
            <a:pPr marL="0">
              <a:spcBef>
                <a:spcPts val="500"/>
              </a:spcBef>
              <a:spcAft>
                <a:spcPts val="500"/>
              </a:spcAft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Giving grade results to student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lphaLcPeriod" startAt="2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Leaving corrected papers on counter visible to others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lphaLcPeriod" startAt="3"/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lphaLcPeriod" startAt="3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Discussing a students academic record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with </a:t>
            </a:r>
            <a:r>
              <a:rPr lang="en-US" sz="2200" b="1" i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your</a:t>
            </a: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friends &amp; family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AutoNum type="alphaLcPeriod" startAt="4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Looking in a Banner at a students record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when it isn’t work-related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14400" y="6096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for 200</a:t>
            </a:r>
          </a:p>
        </p:txBody>
      </p:sp>
      <p:sp>
        <p:nvSpPr>
          <p:cNvPr id="21509" name="AutoShape 12">
            <a:hlinkClick r:id="" action="ppaction://hlinkshowjump?jump=nextslide" highlightClick="1">
              <a:snd r:embed="rId4" name="CLAP.WAV"/>
            </a:hlinkClick>
          </p:cNvPr>
          <p:cNvSpPr>
            <a:spLocks noChangeArrowheads="1"/>
          </p:cNvSpPr>
          <p:nvPr/>
        </p:nvSpPr>
        <p:spPr bwMode="auto">
          <a:xfrm>
            <a:off x="7010400" y="2438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10" name="AutoShape 13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7010400" y="3048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11" name="AutoShape 14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7010400" y="4114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AutoShape 14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7010400" y="4800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 autoUpdateAnimBg="0"/>
      <p:bldP spid="2048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/>
          <p:cNvGrpSpPr/>
          <p:nvPr/>
        </p:nvGrpSpPr>
        <p:grpSpPr>
          <a:xfrm>
            <a:off x="0" y="0"/>
            <a:ext cx="9372600" cy="6858000"/>
            <a:chOff x="-228600" y="0"/>
            <a:chExt cx="9372600" cy="6858000"/>
          </a:xfrm>
        </p:grpSpPr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-228600" y="0"/>
              <a:ext cx="9372600" cy="6858000"/>
            </a:xfrm>
            <a:prstGeom prst="rect">
              <a:avLst/>
            </a:prstGeom>
            <a:gradFill rotWithShape="0">
              <a:gsLst>
                <a:gs pos="0">
                  <a:srgbClr val="81C7D9"/>
                </a:gs>
                <a:gs pos="50000">
                  <a:srgbClr val="D5EDF3"/>
                </a:gs>
                <a:gs pos="100000">
                  <a:srgbClr val="81C7D9"/>
                </a:gs>
              </a:gsLst>
              <a:lin ang="18900000" scaled="1"/>
            </a:gradFill>
            <a:ln w="12700" algn="in">
              <a:solidFill>
                <a:srgbClr val="81C7D9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165160">
                  <a:alpha val="50000"/>
                </a:srgbClr>
              </a:outerShdw>
            </a:effectLst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0" y="6172200"/>
              <a:ext cx="9144000" cy="685800"/>
              <a:chOff x="0" y="6172200"/>
              <a:chExt cx="9144000" cy="685800"/>
            </a:xfrm>
          </p:grpSpPr>
          <p:sp>
            <p:nvSpPr>
              <p:cNvPr id="62" name="Rectangle 61"/>
              <p:cNvSpPr/>
              <p:nvPr/>
            </p:nvSpPr>
            <p:spPr bwMode="auto">
              <a:xfrm rot="5400000">
                <a:off x="4229100" y="1943100"/>
                <a:ext cx="685800" cy="9144000"/>
              </a:xfrm>
              <a:prstGeom prst="rect">
                <a:avLst/>
              </a:prstGeom>
              <a:solidFill>
                <a:schemeClr val="bg2">
                  <a:lumMod val="65000"/>
                  <a:lumOff val="35000"/>
                </a:schemeClr>
              </a:solidFill>
              <a:ln w="57150">
                <a:headEnd type="none" w="med" len="med"/>
                <a:tailEnd type="none" w="med" len="med"/>
              </a:ln>
              <a:extLst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Isosceles Triangle 62"/>
              <p:cNvSpPr/>
              <p:nvPr/>
            </p:nvSpPr>
            <p:spPr bwMode="auto">
              <a:xfrm>
                <a:off x="0" y="6172200"/>
                <a:ext cx="9144000" cy="685800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4098" name="Text Box 170"/>
          <p:cNvSpPr txBox="1">
            <a:spLocks noChangeArrowheads="1"/>
          </p:cNvSpPr>
          <p:nvPr/>
        </p:nvSpPr>
        <p:spPr bwMode="auto">
          <a:xfrm>
            <a:off x="2590800" y="51054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250  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066800" y="1447800"/>
            <a:ext cx="1295400" cy="609600"/>
          </a:xfrm>
          <a:prstGeom prst="rect">
            <a:avLst/>
          </a:prstGeom>
          <a:noFill/>
          <a:ln w="508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8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Fill in the Blank</a:t>
            </a:r>
          </a:p>
        </p:txBody>
      </p:sp>
      <p:sp>
        <p:nvSpPr>
          <p:cNvPr id="4100" name="Text Box 35"/>
          <p:cNvSpPr txBox="1">
            <a:spLocks noChangeArrowheads="1"/>
          </p:cNvSpPr>
          <p:nvPr/>
        </p:nvSpPr>
        <p:spPr bwMode="auto">
          <a:xfrm>
            <a:off x="2590800" y="1447800"/>
            <a:ext cx="1295400" cy="609600"/>
          </a:xfrm>
          <a:prstGeom prst="rect">
            <a:avLst/>
          </a:prstGeom>
          <a:noFill/>
          <a:ln w="508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8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</a:t>
            </a:r>
          </a:p>
        </p:txBody>
      </p:sp>
      <p:sp>
        <p:nvSpPr>
          <p:cNvPr id="4101" name="Text Box 36"/>
          <p:cNvSpPr txBox="1">
            <a:spLocks noChangeArrowheads="1"/>
          </p:cNvSpPr>
          <p:nvPr/>
        </p:nvSpPr>
        <p:spPr bwMode="auto">
          <a:xfrm>
            <a:off x="4038600" y="1447800"/>
            <a:ext cx="1311275" cy="609600"/>
          </a:xfrm>
          <a:prstGeom prst="rect">
            <a:avLst/>
          </a:prstGeom>
          <a:noFill/>
          <a:ln w="508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For Fun</a:t>
            </a:r>
          </a:p>
        </p:txBody>
      </p:sp>
      <p:sp>
        <p:nvSpPr>
          <p:cNvPr id="4102" name="Text Box 52"/>
          <p:cNvSpPr txBox="1">
            <a:spLocks noChangeArrowheads="1"/>
          </p:cNvSpPr>
          <p:nvPr/>
        </p:nvSpPr>
        <p:spPr bwMode="auto">
          <a:xfrm>
            <a:off x="5562601" y="1447800"/>
            <a:ext cx="1295400" cy="609600"/>
          </a:xfrm>
          <a:prstGeom prst="rect">
            <a:avLst/>
          </a:prstGeom>
          <a:noFill/>
          <a:ln w="508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18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Hodge-</a:t>
            </a:r>
          </a:p>
          <a:p>
            <a:pPr algn="ctr">
              <a:spcBef>
                <a:spcPts val="0"/>
              </a:spcBef>
            </a:pPr>
            <a:r>
              <a:rPr lang="en-US" sz="1800" b="1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podge</a:t>
            </a:r>
            <a:endParaRPr lang="en-US" sz="18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03" name="Text Box 53"/>
          <p:cNvSpPr txBox="1">
            <a:spLocks noChangeArrowheads="1"/>
          </p:cNvSpPr>
          <p:nvPr/>
        </p:nvSpPr>
        <p:spPr bwMode="auto">
          <a:xfrm>
            <a:off x="7010400" y="1447800"/>
            <a:ext cx="1295400" cy="609600"/>
          </a:xfrm>
          <a:prstGeom prst="rect">
            <a:avLst/>
          </a:prstGeom>
          <a:noFill/>
          <a:ln w="508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457200" bIns="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 </a:t>
            </a:r>
          </a:p>
          <a:p>
            <a:pPr algn="ctr">
              <a:spcBef>
                <a:spcPct val="50000"/>
              </a:spcBef>
            </a:pPr>
            <a:endParaRPr lang="en-US" sz="18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05" name="Text Box 37"/>
          <p:cNvSpPr txBox="1">
            <a:spLocks noChangeArrowheads="1"/>
          </p:cNvSpPr>
          <p:nvPr/>
        </p:nvSpPr>
        <p:spPr bwMode="auto">
          <a:xfrm>
            <a:off x="1066800" y="2286000"/>
            <a:ext cx="1281112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50  </a:t>
            </a:r>
          </a:p>
        </p:txBody>
      </p:sp>
      <p:sp>
        <p:nvSpPr>
          <p:cNvPr id="4106" name="AutoShape 12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05000" y="22860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07" name="Text Box 39"/>
          <p:cNvSpPr txBox="1">
            <a:spLocks noChangeArrowheads="1"/>
          </p:cNvSpPr>
          <p:nvPr/>
        </p:nvSpPr>
        <p:spPr bwMode="auto">
          <a:xfrm>
            <a:off x="1066800" y="2971800"/>
            <a:ext cx="1281112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100  </a:t>
            </a:r>
          </a:p>
        </p:txBody>
      </p:sp>
      <p:sp>
        <p:nvSpPr>
          <p:cNvPr id="4108" name="AutoShape 12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05000" y="29718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09" name="Text Box 41"/>
          <p:cNvSpPr txBox="1">
            <a:spLocks noChangeArrowheads="1"/>
          </p:cNvSpPr>
          <p:nvPr/>
        </p:nvSpPr>
        <p:spPr bwMode="auto">
          <a:xfrm>
            <a:off x="1066800" y="3657600"/>
            <a:ext cx="1281112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150  </a:t>
            </a:r>
          </a:p>
        </p:txBody>
      </p:sp>
      <p:sp>
        <p:nvSpPr>
          <p:cNvPr id="4110" name="AutoShape 12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05000" y="36576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11" name="Text Box 43"/>
          <p:cNvSpPr txBox="1">
            <a:spLocks noChangeArrowheads="1"/>
          </p:cNvSpPr>
          <p:nvPr/>
        </p:nvSpPr>
        <p:spPr bwMode="auto">
          <a:xfrm>
            <a:off x="1066800" y="4419600"/>
            <a:ext cx="1281112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200  </a:t>
            </a:r>
          </a:p>
        </p:txBody>
      </p:sp>
      <p:sp>
        <p:nvSpPr>
          <p:cNvPr id="4112" name="AutoShape 12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05000" y="44196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13" name="Text Box 45"/>
          <p:cNvSpPr txBox="1">
            <a:spLocks noChangeArrowheads="1"/>
          </p:cNvSpPr>
          <p:nvPr/>
        </p:nvSpPr>
        <p:spPr bwMode="auto">
          <a:xfrm>
            <a:off x="1066800" y="5105400"/>
            <a:ext cx="1281112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250  </a:t>
            </a:r>
          </a:p>
        </p:txBody>
      </p:sp>
      <p:sp>
        <p:nvSpPr>
          <p:cNvPr id="4114" name="AutoShape 12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05000" y="51054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15" name="Text Box 54"/>
          <p:cNvSpPr txBox="1">
            <a:spLocks noChangeArrowheads="1"/>
          </p:cNvSpPr>
          <p:nvPr/>
        </p:nvSpPr>
        <p:spPr bwMode="auto">
          <a:xfrm>
            <a:off x="2590800" y="22860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50  </a:t>
            </a:r>
          </a:p>
        </p:txBody>
      </p:sp>
      <p:sp>
        <p:nvSpPr>
          <p:cNvPr id="4116" name="AutoShape 125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29000" y="22860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17" name="Text Box 55"/>
          <p:cNvSpPr txBox="1">
            <a:spLocks noChangeArrowheads="1"/>
          </p:cNvSpPr>
          <p:nvPr/>
        </p:nvSpPr>
        <p:spPr bwMode="auto">
          <a:xfrm>
            <a:off x="2590800" y="29718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100  </a:t>
            </a:r>
          </a:p>
        </p:txBody>
      </p:sp>
      <p:sp>
        <p:nvSpPr>
          <p:cNvPr id="4118" name="AutoShape 126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29000" y="29718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19" name="Text Box 56"/>
          <p:cNvSpPr txBox="1">
            <a:spLocks noChangeArrowheads="1"/>
          </p:cNvSpPr>
          <p:nvPr/>
        </p:nvSpPr>
        <p:spPr bwMode="auto">
          <a:xfrm>
            <a:off x="2590800" y="36576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150  </a:t>
            </a:r>
          </a:p>
        </p:txBody>
      </p:sp>
      <p:sp>
        <p:nvSpPr>
          <p:cNvPr id="4120" name="AutoShape 12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29000" y="36576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21" name="Text Box 57"/>
          <p:cNvSpPr txBox="1">
            <a:spLocks noChangeArrowheads="1"/>
          </p:cNvSpPr>
          <p:nvPr/>
        </p:nvSpPr>
        <p:spPr bwMode="auto">
          <a:xfrm>
            <a:off x="2590800" y="44196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200  </a:t>
            </a:r>
          </a:p>
        </p:txBody>
      </p:sp>
      <p:sp>
        <p:nvSpPr>
          <p:cNvPr id="4122" name="AutoShape 12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29000" y="44196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23" name="AutoShape 129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29000" y="51054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24" name="Text Box 64"/>
          <p:cNvSpPr txBox="1">
            <a:spLocks noChangeArrowheads="1"/>
          </p:cNvSpPr>
          <p:nvPr/>
        </p:nvSpPr>
        <p:spPr bwMode="auto">
          <a:xfrm>
            <a:off x="4038600" y="22860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50  </a:t>
            </a:r>
          </a:p>
        </p:txBody>
      </p:sp>
      <p:sp>
        <p:nvSpPr>
          <p:cNvPr id="4125" name="AutoShape 130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76800" y="22860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26" name="Text Box 65"/>
          <p:cNvSpPr txBox="1">
            <a:spLocks noChangeArrowheads="1"/>
          </p:cNvSpPr>
          <p:nvPr/>
        </p:nvSpPr>
        <p:spPr bwMode="auto">
          <a:xfrm>
            <a:off x="4038600" y="29718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100  </a:t>
            </a:r>
          </a:p>
        </p:txBody>
      </p:sp>
      <p:sp>
        <p:nvSpPr>
          <p:cNvPr id="4127" name="AutoShape 131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76800" y="29718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28" name="Text Box 66"/>
          <p:cNvSpPr txBox="1">
            <a:spLocks noChangeArrowheads="1"/>
          </p:cNvSpPr>
          <p:nvPr/>
        </p:nvSpPr>
        <p:spPr bwMode="auto">
          <a:xfrm>
            <a:off x="4038600" y="36576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150  </a:t>
            </a:r>
          </a:p>
        </p:txBody>
      </p:sp>
      <p:sp>
        <p:nvSpPr>
          <p:cNvPr id="4129" name="AutoShape 132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76800" y="36576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30" name="Text Box 67"/>
          <p:cNvSpPr txBox="1">
            <a:spLocks noChangeArrowheads="1"/>
          </p:cNvSpPr>
          <p:nvPr/>
        </p:nvSpPr>
        <p:spPr bwMode="auto">
          <a:xfrm>
            <a:off x="4038600" y="44196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200  </a:t>
            </a:r>
          </a:p>
        </p:txBody>
      </p:sp>
      <p:sp>
        <p:nvSpPr>
          <p:cNvPr id="4131" name="AutoShape 133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76800" y="44196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32" name="Text Box 68"/>
          <p:cNvSpPr txBox="1">
            <a:spLocks noChangeArrowheads="1"/>
          </p:cNvSpPr>
          <p:nvPr/>
        </p:nvSpPr>
        <p:spPr bwMode="auto">
          <a:xfrm>
            <a:off x="4038600" y="51054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250  </a:t>
            </a:r>
          </a:p>
        </p:txBody>
      </p:sp>
      <p:sp>
        <p:nvSpPr>
          <p:cNvPr id="4133" name="AutoShape 134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76800" y="51054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34" name="Text Box 74"/>
          <p:cNvSpPr txBox="1">
            <a:spLocks noChangeArrowheads="1"/>
          </p:cNvSpPr>
          <p:nvPr/>
        </p:nvSpPr>
        <p:spPr bwMode="auto">
          <a:xfrm>
            <a:off x="5562600" y="22860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50  </a:t>
            </a:r>
          </a:p>
        </p:txBody>
      </p:sp>
      <p:sp>
        <p:nvSpPr>
          <p:cNvPr id="4135" name="AutoShape 135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22860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36" name="Text Box 75"/>
          <p:cNvSpPr txBox="1">
            <a:spLocks noChangeArrowheads="1"/>
          </p:cNvSpPr>
          <p:nvPr/>
        </p:nvSpPr>
        <p:spPr bwMode="auto">
          <a:xfrm>
            <a:off x="5562600" y="29718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100  </a:t>
            </a:r>
          </a:p>
        </p:txBody>
      </p:sp>
      <p:sp>
        <p:nvSpPr>
          <p:cNvPr id="4137" name="AutoShape 136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29718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38" name="Text Box 76"/>
          <p:cNvSpPr txBox="1">
            <a:spLocks noChangeArrowheads="1"/>
          </p:cNvSpPr>
          <p:nvPr/>
        </p:nvSpPr>
        <p:spPr bwMode="auto">
          <a:xfrm>
            <a:off x="5562600" y="36576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150  </a:t>
            </a:r>
          </a:p>
        </p:txBody>
      </p:sp>
      <p:sp>
        <p:nvSpPr>
          <p:cNvPr id="4139" name="AutoShape 137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36576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40" name="Text Box 77"/>
          <p:cNvSpPr txBox="1">
            <a:spLocks noChangeArrowheads="1"/>
          </p:cNvSpPr>
          <p:nvPr/>
        </p:nvSpPr>
        <p:spPr bwMode="auto">
          <a:xfrm>
            <a:off x="5562600" y="44196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200  </a:t>
            </a:r>
          </a:p>
        </p:txBody>
      </p:sp>
      <p:sp>
        <p:nvSpPr>
          <p:cNvPr id="4141" name="AutoShape 138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44196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42" name="Text Box 78"/>
          <p:cNvSpPr txBox="1">
            <a:spLocks noChangeArrowheads="1"/>
          </p:cNvSpPr>
          <p:nvPr/>
        </p:nvSpPr>
        <p:spPr bwMode="auto">
          <a:xfrm>
            <a:off x="5562600" y="51054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250  </a:t>
            </a:r>
          </a:p>
        </p:txBody>
      </p:sp>
      <p:sp>
        <p:nvSpPr>
          <p:cNvPr id="4143" name="AutoShape 139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51054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44" name="Text Box 84"/>
          <p:cNvSpPr txBox="1">
            <a:spLocks noChangeArrowheads="1"/>
          </p:cNvSpPr>
          <p:nvPr/>
        </p:nvSpPr>
        <p:spPr bwMode="auto">
          <a:xfrm>
            <a:off x="7010400" y="2286000"/>
            <a:ext cx="1281113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50  </a:t>
            </a:r>
          </a:p>
        </p:txBody>
      </p:sp>
      <p:sp>
        <p:nvSpPr>
          <p:cNvPr id="4145" name="AutoShape 140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22860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46" name="Text Box 85"/>
          <p:cNvSpPr txBox="1">
            <a:spLocks noChangeArrowheads="1"/>
          </p:cNvSpPr>
          <p:nvPr/>
        </p:nvSpPr>
        <p:spPr bwMode="auto">
          <a:xfrm>
            <a:off x="7010400" y="29718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100  </a:t>
            </a:r>
          </a:p>
        </p:txBody>
      </p:sp>
      <p:sp>
        <p:nvSpPr>
          <p:cNvPr id="4147" name="AutoShape 141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29718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48" name="Text Box 86"/>
          <p:cNvSpPr txBox="1">
            <a:spLocks noChangeArrowheads="1"/>
          </p:cNvSpPr>
          <p:nvPr/>
        </p:nvSpPr>
        <p:spPr bwMode="auto">
          <a:xfrm>
            <a:off x="7010400" y="36576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150  </a:t>
            </a:r>
          </a:p>
        </p:txBody>
      </p:sp>
      <p:sp>
        <p:nvSpPr>
          <p:cNvPr id="4149" name="AutoShape 142">
            <a:hlinkClick r:id="rId2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36576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50" name="Text Box 87"/>
          <p:cNvSpPr txBox="1">
            <a:spLocks noChangeArrowheads="1"/>
          </p:cNvSpPr>
          <p:nvPr/>
        </p:nvSpPr>
        <p:spPr bwMode="auto">
          <a:xfrm>
            <a:off x="7010400" y="44196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200  </a:t>
            </a:r>
          </a:p>
        </p:txBody>
      </p:sp>
      <p:sp>
        <p:nvSpPr>
          <p:cNvPr id="4151" name="AutoShape 143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44196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152" name="Text Box 88"/>
          <p:cNvSpPr txBox="1">
            <a:spLocks noChangeArrowheads="1"/>
          </p:cNvSpPr>
          <p:nvPr/>
        </p:nvSpPr>
        <p:spPr bwMode="auto">
          <a:xfrm>
            <a:off x="7010400" y="5105400"/>
            <a:ext cx="1279525" cy="461665"/>
          </a:xfrm>
          <a:prstGeom prst="rect">
            <a:avLst/>
          </a:prstGeom>
          <a:noFill/>
          <a:ln w="3810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250  </a:t>
            </a:r>
          </a:p>
        </p:txBody>
      </p:sp>
      <p:sp>
        <p:nvSpPr>
          <p:cNvPr id="4153" name="AutoShape 144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48600" y="5105400"/>
            <a:ext cx="457200" cy="381000"/>
          </a:xfrm>
          <a:prstGeom prst="actionButtonHelp">
            <a:avLst/>
          </a:prstGeom>
          <a:solidFill>
            <a:srgbClr val="3366FF">
              <a:alpha val="50195"/>
            </a:srgbClr>
          </a:solidFill>
          <a:ln w="9525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6" name="Rectangle 2"/>
          <p:cNvSpPr txBox="1">
            <a:spLocks noChangeArrowheads="1"/>
          </p:cNvSpPr>
          <p:nvPr/>
        </p:nvSpPr>
        <p:spPr>
          <a:xfrm>
            <a:off x="-228600" y="228600"/>
            <a:ext cx="9201150" cy="990600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4800" b="1" i="1" kern="0" spc="-15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Compliance begins with YOU!</a:t>
            </a:r>
            <a:endParaRPr lang="en-US" sz="6000" b="1" i="1" kern="0" spc="-15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</p:cSld>
  <p:clrMapOvr>
    <a:masterClrMapping/>
  </p:clrMapOvr>
  <p:transition advTm="30000">
    <p:check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903288" y="1295401"/>
            <a:ext cx="7315200" cy="4493538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All of the following could be a Reportable HIPAA breach except</a:t>
            </a:r>
          </a:p>
          <a:p>
            <a:pPr marL="0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Giving grade results to student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lphaLcPeriod" startAt="2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Leaving corrected papers on the counter visible to others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lphaLcPeriod" startAt="2"/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lphaLcPeriod" startAt="3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Discussing a students academic record with your friends &amp; family.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+mj-lt"/>
              <a:buAutoNum type="alphaLcPeriod" startAt="3"/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AutoNum type="alphaLcPeriod" startAt="4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Looking in Banner at a students record when it isn’t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work-related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14400" y="762000"/>
            <a:ext cx="3678237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for 200</a:t>
            </a:r>
          </a:p>
        </p:txBody>
      </p:sp>
    </p:spTree>
  </p:cSld>
  <p:clrMapOvr>
    <a:masterClrMapping/>
  </p:clrMapOvr>
  <p:transition advClick="0">
    <p:blind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905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838200" y="838201"/>
            <a:ext cx="7315200" cy="3816429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does FERPA stand for?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Federal Education Privacy and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Rights Amendment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  </a:t>
            </a:r>
            <a:r>
              <a:rPr lang="en-US" sz="2200" b="1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Furby</a:t>
            </a: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lvl="2" indent="-4572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lphaLcPeriod" startAt="3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Family Educational Rights and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Privacy Act</a:t>
            </a: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AutoNum type="alphaLcPeriod" startAt="4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Federal Privacy Act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38200" y="304800"/>
            <a:ext cx="45720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for 250</a:t>
            </a:r>
          </a:p>
        </p:txBody>
      </p:sp>
      <p:sp>
        <p:nvSpPr>
          <p:cNvPr id="23557" name="AutoShape 12">
            <a:hlinkClick r:id="" action="ppaction://hlinkshowjump?jump=nextslide" highlightClick="1">
              <a:snd r:embed="rId4" name="CLAP.WAV"/>
            </a:hlinkClick>
          </p:cNvPr>
          <p:cNvSpPr>
            <a:spLocks noChangeArrowheads="1"/>
          </p:cNvSpPr>
          <p:nvPr/>
        </p:nvSpPr>
        <p:spPr bwMode="auto">
          <a:xfrm>
            <a:off x="5486400" y="3429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58" name="AutoShape 13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2667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59" name="AutoShape 14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1828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560" name="AutoShape 13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4187785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  <p:bldP spid="18436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1905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923925" y="1255713"/>
            <a:ext cx="7315200" cy="3477875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does HIPAA stand for?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0015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Federal Education Privacy and Rights Amendment</a:t>
            </a:r>
          </a:p>
          <a:p>
            <a:pPr marL="1314450" lvl="2" indent="-457200">
              <a:buFont typeface="+mj-lt"/>
              <a:buAutoNum type="alphaLcPeriod"/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00150" lvl="1" indent="-457200">
              <a:buFont typeface="+mj-lt"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</a:t>
            </a:r>
            <a:r>
              <a:rPr lang="en-US" sz="2200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Furby</a:t>
            </a: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857250" lvl="2" indent="0"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00150" lvl="1" indent="-457200">
              <a:buFont typeface="+mj-lt"/>
              <a:buAutoNum type="alphaLcPeriod" startAt="3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Family Educational Rights and Privacy Act</a:t>
            </a:r>
          </a:p>
          <a:p>
            <a:pPr marL="1200150" lvl="1" indent="-457200">
              <a:buFont typeface="+mj-lt"/>
              <a:buAutoNum type="alphaLcPeriod" startAt="3"/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00150" lvl="1" indent="-457200">
              <a:buFont typeface="+mj-lt"/>
              <a:buAutoNum type="alphaLcPeriod" startAt="3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Federal Privacy Act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685800"/>
            <a:ext cx="3657600" cy="461962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FERPA for  250</a:t>
            </a:r>
          </a:p>
        </p:txBody>
      </p:sp>
    </p:spTree>
  </p:cSld>
  <p:clrMapOvr>
    <a:masterClrMapping/>
  </p:clrMapOvr>
  <p:transition advClick="0">
    <p:blinds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914400" y="1479550"/>
            <a:ext cx="7315200" cy="2800767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Pacific</a:t>
            </a: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Southern</a:t>
            </a: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Arctic</a:t>
            </a: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Red Sea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14400" y="914400"/>
            <a:ext cx="3657600" cy="461962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Just For Fun for 50 </a:t>
            </a:r>
          </a:p>
        </p:txBody>
      </p:sp>
      <p:sp>
        <p:nvSpPr>
          <p:cNvPr id="25605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495800" y="2286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606" name="AutoShape 12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495800" y="3352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607" name="AutoShape 13">
            <a:hlinkClick r:id="" action="ppaction://hlinkshowjump?jump=nextslide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4495800" y="2819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5608" name="AutoShape 14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495800" y="3810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43000" y="1600200"/>
            <a:ext cx="617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Helvetica" pitchFamily="34" charset="0"/>
                <a:cs typeface="Helvetica" pitchFamily="34" charset="0"/>
              </a:rPr>
              <a:t>What ocean is furthest south?</a:t>
            </a:r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 autoUpdateAnimBg="0"/>
      <p:bldP spid="16388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7315200" cy="2800767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ocean is furthest south?</a:t>
            </a:r>
          </a:p>
          <a:p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Pacific </a:t>
            </a: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Southern</a:t>
            </a: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Arctic </a:t>
            </a:r>
          </a:p>
          <a:p>
            <a:pPr lvl="1">
              <a:lnSpc>
                <a:spcPct val="150000"/>
              </a:lnSpc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Dead Sea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14400" y="984250"/>
            <a:ext cx="42672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Just for Fun for 50</a:t>
            </a:r>
          </a:p>
        </p:txBody>
      </p:sp>
    </p:spTree>
  </p:cSld>
  <p:clrMapOvr>
    <a:masterClrMapping/>
  </p:clrMapOvr>
  <p:transition advClick="0">
    <p:blinds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904973" y="1304697"/>
            <a:ext cx="7315200" cy="3308598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many planets did there use to be in our solar system, and how many are there now?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7/8</a:t>
            </a:r>
          </a:p>
          <a:p>
            <a:pPr lvl="5"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9/8</a:t>
            </a:r>
          </a:p>
          <a:p>
            <a:pPr lvl="3"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1/0</a:t>
            </a:r>
          </a:p>
          <a:p>
            <a:pPr lvl="3"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d. 10/9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14400" y="762000"/>
            <a:ext cx="3657600" cy="461962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Just for Fun for 100</a:t>
            </a:r>
          </a:p>
        </p:txBody>
      </p:sp>
      <p:sp>
        <p:nvSpPr>
          <p:cNvPr id="27653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2133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654" name="AutoShape 13">
            <a:hlinkClick r:id="" action="ppaction://hlinkshowjump?jump=nextslide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5486400" y="2819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655" name="AutoShape 14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4191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656" name="AutoShape 19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35052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938213" y="1487032"/>
            <a:ext cx="7315200" cy="3308598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many planets did there use to be in our solar system, and how many are there now?</a:t>
            </a:r>
          </a:p>
          <a:p>
            <a:pPr lvl="2">
              <a:spcBef>
                <a:spcPct val="50000"/>
              </a:spcBef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7/8</a:t>
            </a:r>
          </a:p>
          <a:p>
            <a:pPr lvl="5"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9/8</a:t>
            </a:r>
          </a:p>
          <a:p>
            <a:pPr lvl="5"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1/0</a:t>
            </a:r>
          </a:p>
          <a:p>
            <a:pPr lvl="3"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d. 10/9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14400" y="9144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Just For Fun for 100</a:t>
            </a:r>
          </a:p>
        </p:txBody>
      </p:sp>
    </p:spTree>
  </p:cSld>
  <p:clrMapOvr>
    <a:masterClrMapping/>
  </p:clrMapOvr>
  <p:transition advClick="0">
    <p:blinds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914400" y="1733550"/>
            <a:ext cx="7315200" cy="3277820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Who is </a:t>
            </a:r>
            <a:r>
              <a:rPr lang="en-US" sz="2200" b="1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Spongebob’s</a:t>
            </a: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sidekick?</a:t>
            </a:r>
          </a:p>
          <a:p>
            <a:pPr>
              <a:spcBef>
                <a:spcPct val="5000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3" indent="-800100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 Bozo the Clown</a:t>
            </a:r>
          </a:p>
          <a:p>
            <a:pPr lvl="3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3" indent="-800100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 Charlie the Tuna</a:t>
            </a:r>
          </a:p>
          <a:p>
            <a:pPr lvl="3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3" indent="-800100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 Patrick the Starfish</a:t>
            </a:r>
          </a:p>
          <a:p>
            <a:pPr lvl="3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3" indent="-800100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d.  Bat the man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14400" y="11430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Just For Fun for 150</a:t>
            </a:r>
          </a:p>
        </p:txBody>
      </p:sp>
      <p:sp>
        <p:nvSpPr>
          <p:cNvPr id="29701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334000" y="2590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702" name="AutoShape 13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5334000" y="3962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703" name="AutoShape 14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334000" y="4572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704" name="AutoShape 15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334000" y="3276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 autoUpdateAnimBg="0"/>
      <p:bldP spid="21508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914400" y="1905000"/>
            <a:ext cx="7315200" cy="3277820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Who is </a:t>
            </a:r>
            <a:r>
              <a:rPr lang="en-US" sz="2200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Spongebob’s</a:t>
            </a: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sidekick?</a:t>
            </a:r>
          </a:p>
          <a:p>
            <a:pPr>
              <a:spcBef>
                <a:spcPct val="50000"/>
              </a:spcBef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Bozo the Clown</a:t>
            </a:r>
          </a:p>
          <a:p>
            <a:pPr lvl="3"/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Charlie the Tuna</a:t>
            </a:r>
          </a:p>
          <a:p>
            <a:pPr lvl="3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Patrick the Starfish</a:t>
            </a:r>
          </a:p>
          <a:p>
            <a:pPr lvl="3"/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d. Bat the Man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13716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Just for Fun for 150</a:t>
            </a:r>
          </a:p>
        </p:txBody>
      </p:sp>
    </p:spTree>
  </p:cSld>
  <p:clrMapOvr>
    <a:masterClrMapping/>
  </p:clrMapOvr>
  <p:transition advClick="0">
    <p:blinds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914400" y="1625600"/>
            <a:ext cx="7315200" cy="3139321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NBA team does LeBron play for?</a:t>
            </a:r>
          </a:p>
          <a:p>
            <a:pPr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	a.  Thunder</a:t>
            </a:r>
          </a:p>
          <a:p>
            <a:pPr marL="800100" lvl="3" indent="-342900"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	b.  Rain</a:t>
            </a:r>
          </a:p>
          <a:p>
            <a:pPr marL="800100" lvl="3" indent="-342900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	c.  Cavs</a:t>
            </a:r>
          </a:p>
          <a:p>
            <a:pPr marL="800100" lvl="3" indent="-342900"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800100" lvl="1" indent="-342900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	d.  Lakers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914400" y="10668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Just for Fun for 200</a:t>
            </a:r>
          </a:p>
        </p:txBody>
      </p:sp>
      <p:sp>
        <p:nvSpPr>
          <p:cNvPr id="31749" name="AutoShape 5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343400" y="2286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0" name="AutoShape 6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4343400" y="4343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1" name="AutoShape 7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343400" y="3657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1752" name="AutoShape 8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343400" y="2971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nimBg="1" autoUpdateAnimBg="0"/>
      <p:bldP spid="7885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9050" y="0"/>
            <a:ext cx="9163050" cy="6858000"/>
            <a:chOff x="-19050" y="0"/>
            <a:chExt cx="9163050" cy="6858000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-19050" y="0"/>
              <a:ext cx="9144000" cy="6858000"/>
            </a:xfrm>
            <a:prstGeom prst="rect">
              <a:avLst/>
            </a:prstGeom>
            <a:gradFill rotWithShape="0">
              <a:gsLst>
                <a:gs pos="0">
                  <a:srgbClr val="81C7D9"/>
                </a:gs>
                <a:gs pos="50000">
                  <a:srgbClr val="D5EDF3"/>
                </a:gs>
                <a:gs pos="100000">
                  <a:srgbClr val="81C7D9"/>
                </a:gs>
              </a:gsLst>
              <a:lin ang="18900000" scaled="1"/>
            </a:gradFill>
            <a:ln w="12700" algn="in">
              <a:solidFill>
                <a:srgbClr val="81C7D9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165160">
                  <a:alpha val="50000"/>
                </a:srgbClr>
              </a:outerShdw>
            </a:effectLst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-19050" y="6172200"/>
              <a:ext cx="9163050" cy="685800"/>
              <a:chOff x="-19050" y="6172200"/>
              <a:chExt cx="9163050" cy="685800"/>
            </a:xfrm>
          </p:grpSpPr>
          <p:sp>
            <p:nvSpPr>
              <p:cNvPr id="12" name="Rectangle 11"/>
              <p:cNvSpPr/>
              <p:nvPr/>
            </p:nvSpPr>
            <p:spPr bwMode="auto">
              <a:xfrm rot="5400000">
                <a:off x="4229100" y="1943100"/>
                <a:ext cx="685800" cy="9144000"/>
              </a:xfrm>
              <a:prstGeom prst="rect">
                <a:avLst/>
              </a:prstGeom>
              <a:solidFill>
                <a:schemeClr val="bg2">
                  <a:lumMod val="65000"/>
                  <a:lumOff val="35000"/>
                </a:schemeClr>
              </a:solidFill>
              <a:ln w="57150">
                <a:headEnd type="none" w="med" len="med"/>
                <a:tailEnd type="none" w="med" len="med"/>
              </a:ln>
              <a:extLst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Isosceles Triangle 12"/>
              <p:cNvSpPr/>
              <p:nvPr/>
            </p:nvSpPr>
            <p:spPr bwMode="auto">
              <a:xfrm>
                <a:off x="-19050" y="6172200"/>
                <a:ext cx="9144000" cy="685800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315200" cy="3477875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228600" lvl="2" indent="-228600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University Compliance Officer is  ___?</a:t>
            </a:r>
          </a:p>
          <a:p>
            <a:pPr marL="228600" lvl="2" indent="-228600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2" indent="-228600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	a.   Ryan Colton</a:t>
            </a:r>
          </a:p>
          <a:p>
            <a:pPr lvl="2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buFontTx/>
              <a:buAutoNum type="alphaLcPeriod" startAt="2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Kris Henderson </a:t>
            </a: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  Justin Bieber</a:t>
            </a:r>
          </a:p>
          <a:p>
            <a:pPr lvl="2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buAutoNum type="alphaLcPeriod" startAt="4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Maribel Street </a:t>
            </a:r>
          </a:p>
          <a:p>
            <a:pPr marL="914400" lvl="2" indent="0"/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143000"/>
            <a:ext cx="365760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Fill in the Blank for 50</a:t>
            </a:r>
          </a:p>
        </p:txBody>
      </p:sp>
      <p:sp>
        <p:nvSpPr>
          <p:cNvPr id="5125" name="AutoShape 11">
            <a:hlinkClick r:id="" action="ppaction://noaction" highlightClick="1">
              <a:snd r:embed="rId3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2362200"/>
            <a:ext cx="914400" cy="3810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6" name="AutoShape 13">
            <a:hlinkClick r:id="" action="ppaction://noaction" highlightClick="1">
              <a:snd r:embed="rId3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3733800"/>
            <a:ext cx="914400" cy="3810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7" name="AutoShape 15">
            <a:hlinkClick r:id="" action="ppaction://hlinkshowjump?jump=nextslide" highlightClick="1">
              <a:snd r:embed="rId4" name="CLAP.WAV"/>
            </a:hlinkClick>
          </p:cNvPr>
          <p:cNvSpPr>
            <a:spLocks noChangeArrowheads="1"/>
          </p:cNvSpPr>
          <p:nvPr/>
        </p:nvSpPr>
        <p:spPr bwMode="auto">
          <a:xfrm>
            <a:off x="5486400" y="3048000"/>
            <a:ext cx="914400" cy="3810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8" name="AutoShape 16">
            <a:hlinkClick r:id="" action="ppaction://noaction" highlightClick="1">
              <a:snd r:embed="rId3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4343400"/>
            <a:ext cx="914400" cy="3810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90500" y="5631656"/>
            <a:ext cx="2998882" cy="540544"/>
            <a:chOff x="190500" y="5631656"/>
            <a:chExt cx="2998882" cy="540544"/>
          </a:xfrm>
        </p:grpSpPr>
        <p:sp>
          <p:nvSpPr>
            <p:cNvPr id="5124" name="AutoShape 9">
              <a:hlinkClick r:id="rId5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90500" y="5631656"/>
              <a:ext cx="1181100" cy="540544"/>
            </a:xfrm>
            <a:prstGeom prst="actionButtonBackPrevious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en-US" sz="18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914400" y="5717262"/>
              <a:ext cx="22749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Back to Categories</a:t>
              </a:r>
            </a:p>
          </p:txBody>
        </p:sp>
      </p:grp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  <p:bldP spid="12292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984250" y="1600200"/>
            <a:ext cx="7245350" cy="3308598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Who are the reigning NBA Champions?</a:t>
            </a:r>
          </a:p>
          <a:p>
            <a:pPr>
              <a:spcBef>
                <a:spcPct val="50000"/>
              </a:spcBef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4" indent="-1143000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 Thunder</a:t>
            </a:r>
          </a:p>
          <a:p>
            <a:pPr marL="2057400" lvl="6" indent="-1143000"/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4" indent="-1143000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 Rain</a:t>
            </a:r>
          </a:p>
          <a:p>
            <a:pPr marL="2057400" lvl="6" indent="-1143000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4" indent="-1143000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 Cavs</a:t>
            </a:r>
          </a:p>
          <a:p>
            <a:pPr marL="2057400" lvl="6" indent="-1143000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4" indent="-1143000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d.  Lakers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990600" y="1060450"/>
            <a:ext cx="35814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Just For Fun for 200</a:t>
            </a:r>
          </a:p>
        </p:txBody>
      </p:sp>
    </p:spTree>
  </p:cSld>
  <p:clrMapOvr>
    <a:masterClrMapping/>
  </p:clrMapOvr>
  <p:transition advClick="0">
    <p:blinds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1225" y="1512888"/>
            <a:ext cx="7315200" cy="2800767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Who was the final owner of the Elder Wand?</a:t>
            </a:r>
          </a:p>
          <a:p>
            <a:pPr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3" indent="-571500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Harry Potter</a:t>
            </a:r>
          </a:p>
          <a:p>
            <a:pPr lvl="3" indent="-571500"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3" indent="-571500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</a:t>
            </a:r>
            <a:r>
              <a:rPr lang="en-US" sz="2200" b="1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Snapes</a:t>
            </a: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3" indent="-571500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3" indent="-571500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Dumbledore</a:t>
            </a:r>
          </a:p>
          <a:p>
            <a:pPr lvl="3" indent="-571500"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14400" y="9906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Just for Fun for 250</a:t>
            </a:r>
          </a:p>
        </p:txBody>
      </p:sp>
      <p:sp>
        <p:nvSpPr>
          <p:cNvPr id="33797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419600" y="3620669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798" name="AutoShape 12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4419600" y="2204244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799" name="AutoShape 13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419600" y="28575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 autoUpdateAnimBg="0"/>
      <p:bldP spid="14340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9906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Just for Fun for 250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911225" y="1512888"/>
            <a:ext cx="7315200" cy="2800767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Who was the final owner of the Elder Wand?</a:t>
            </a:r>
          </a:p>
          <a:p>
            <a:pPr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3" indent="-571500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Harry Potter!!</a:t>
            </a:r>
          </a:p>
          <a:p>
            <a:pPr lvl="3" indent="-571500"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3" indent="-571500">
              <a:spcBef>
                <a:spcPts val="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</a:t>
            </a:r>
            <a:r>
              <a:rPr lang="en-US" sz="2200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Snapes</a:t>
            </a: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3" indent="-571500">
              <a:spcBef>
                <a:spcPts val="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3" indent="-571500">
              <a:spcBef>
                <a:spcPts val="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Dumbledore</a:t>
            </a:r>
          </a:p>
          <a:p>
            <a:pPr lvl="3" indent="-571500"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914400" y="1387475"/>
            <a:ext cx="7315200" cy="3308598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200" b="1" dirty="0">
                <a:solidFill>
                  <a:schemeClr val="accent1"/>
                </a:solidFill>
                <a:latin typeface="Helvetica" pitchFamily="34" charset="0"/>
                <a:cs typeface="Helvetica" pitchFamily="34" charset="0"/>
              </a:rPr>
              <a:t>Where can you find University policies?</a:t>
            </a:r>
          </a:p>
          <a:p>
            <a:pPr>
              <a:spcBef>
                <a:spcPct val="50000"/>
              </a:spcBef>
              <a:defRPr/>
            </a:pPr>
            <a:endParaRPr lang="en-US" sz="22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 Policy Library </a:t>
            </a:r>
          </a:p>
          <a:p>
            <a:pPr lvl="2"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 Banner </a:t>
            </a:r>
          </a:p>
          <a:p>
            <a:pPr lvl="2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marL="457200" lvl="1" indent="0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 The Moon</a:t>
            </a:r>
          </a:p>
          <a:p>
            <a:pPr marL="914400" lvl="1" indent="-457200">
              <a:buFontTx/>
              <a:buAutoNum type="alphaLcPeriod" startAt="3"/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914400" lvl="1" indent="-457200">
              <a:buFontTx/>
              <a:buAutoNum type="alphaLcPeriod" startAt="3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EPIC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914400" y="8382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Hodgepodge for 50</a:t>
            </a:r>
          </a:p>
        </p:txBody>
      </p:sp>
      <p:sp>
        <p:nvSpPr>
          <p:cNvPr id="35845" name="AutoShape 9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283200" y="3634722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5846" name="AutoShape 10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5257800" y="2438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5847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283200" y="2978944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5848" name="AutoShape 9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283200" y="4254913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4" name="Isosceles Triangle 13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9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14400" y="1126218"/>
            <a:ext cx="7315200" cy="3308598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200" b="1" dirty="0">
                <a:solidFill>
                  <a:schemeClr val="accent1"/>
                </a:solidFill>
                <a:latin typeface="Helvetica" pitchFamily="34" charset="0"/>
                <a:cs typeface="Helvetica" pitchFamily="34" charset="0"/>
              </a:rPr>
              <a:t>Where can you find University policies?</a:t>
            </a:r>
          </a:p>
          <a:p>
            <a:pPr>
              <a:spcBef>
                <a:spcPct val="50000"/>
              </a:spcBef>
              <a:defRPr/>
            </a:pPr>
            <a:endParaRPr lang="en-US" sz="2200" dirty="0">
              <a:solidFill>
                <a:srgbClr val="0070C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 Policy Library </a:t>
            </a:r>
          </a:p>
          <a:p>
            <a:pPr lvl="2"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 Banner</a:t>
            </a:r>
          </a:p>
          <a:p>
            <a:pPr lvl="2"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marL="457200" lvl="1" indent="0"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 The Moon</a:t>
            </a:r>
          </a:p>
          <a:p>
            <a:pPr marL="914400" lvl="1" indent="-457200">
              <a:buFontTx/>
              <a:buAutoNum type="alphaLcPeriod" startAt="3"/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914400" lvl="1" indent="-457200">
              <a:buFontTx/>
              <a:buAutoNum type="alphaLcPeriod" startAt="3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EPIC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914400" y="609600"/>
            <a:ext cx="3678237" cy="461962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Hodgepodge for 50</a:t>
            </a:r>
          </a:p>
        </p:txBody>
      </p:sp>
    </p:spTree>
  </p:cSld>
  <p:clrMapOvr>
    <a:masterClrMapping/>
  </p:clrMapOvr>
  <p:transition advClick="0">
    <p:blinds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71628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914400" y="1752600"/>
            <a:ext cx="7315200" cy="3477875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ts val="0"/>
              </a:spcBef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is “Doing the right thing because it’s the right thing to do” referring to?</a:t>
            </a:r>
          </a:p>
          <a:p>
            <a:pPr>
              <a:spcBef>
                <a:spcPts val="0"/>
              </a:spcBef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spcBef>
                <a:spcPts val="0"/>
              </a:spcBef>
              <a:buFont typeface="Times New Roman" pitchFamily="18" charset="0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	Tom Cruise</a:t>
            </a:r>
          </a:p>
          <a:p>
            <a:pPr lvl="1">
              <a:spcBef>
                <a:spcPts val="0"/>
              </a:spcBef>
              <a:buFont typeface="Times New Roman" pitchFamily="18" charset="0"/>
              <a:buAutoNum type="alphaLcPeriod"/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spcBef>
                <a:spcPts val="0"/>
              </a:spcBef>
              <a:buFontTx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	7 Deadly Sins</a:t>
            </a:r>
          </a:p>
          <a:p>
            <a:pPr lvl="1">
              <a:spcBef>
                <a:spcPts val="0"/>
              </a:spcBef>
              <a:buFontTx/>
              <a:buAutoNum type="alphaLcPeriod"/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spcBef>
                <a:spcPts val="0"/>
              </a:spcBef>
              <a:buFontTx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	Ethics</a:t>
            </a:r>
          </a:p>
          <a:p>
            <a:pPr lvl="1">
              <a:spcBef>
                <a:spcPts val="0"/>
              </a:spcBef>
              <a:buFontTx/>
              <a:buAutoNum type="alphaLcPeriod"/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914400" lvl="1" indent="-457200">
              <a:spcBef>
                <a:spcPts val="0"/>
              </a:spcBef>
              <a:buFont typeface="+mj-lt"/>
              <a:buAutoNum type="alphaLcPeriod" startAt="4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Drinking Pepsi 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Hodgepodge for 100</a:t>
            </a:r>
          </a:p>
        </p:txBody>
      </p:sp>
      <p:sp>
        <p:nvSpPr>
          <p:cNvPr id="37893" name="AutoShape 9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495800" y="2819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7894" name="AutoShape 10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4495800" y="4191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7895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495800" y="35052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7896" name="AutoShape 12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495800" y="4876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nimBg="1" autoUpdateAnimBg="0"/>
      <p:bldP spid="58371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4" name="Isosceles Triangle 13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9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Hodgepodge for 100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914400" y="1752600"/>
            <a:ext cx="7315200" cy="2800767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is “Doing the right thing because it’s the right thing to do” referring to?</a:t>
            </a:r>
          </a:p>
          <a:p>
            <a:pPr lvl="1">
              <a:spcBef>
                <a:spcPct val="50000"/>
              </a:spcBef>
              <a:buFont typeface="Times New Roman" pitchFamily="18" charset="0"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	Tom Cruise</a:t>
            </a:r>
          </a:p>
          <a:p>
            <a:pPr lvl="1">
              <a:spcBef>
                <a:spcPct val="50000"/>
              </a:spcBef>
              <a:buFontTx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	7 Deadly Sins</a:t>
            </a:r>
          </a:p>
          <a:p>
            <a:pPr lvl="1">
              <a:spcBef>
                <a:spcPct val="50000"/>
              </a:spcBef>
              <a:buFontTx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	Ethics</a:t>
            </a:r>
          </a:p>
          <a:p>
            <a:pPr marL="914400" lvl="1" indent="-457200">
              <a:spcBef>
                <a:spcPct val="50000"/>
              </a:spcBef>
              <a:buFont typeface="+mj-lt"/>
              <a:buAutoNum type="alphaLcPeriod" startAt="4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Drinking Pepsi </a:t>
            </a:r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914400" y="1371600"/>
            <a:ext cx="7315200" cy="2662267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does PHI stand for?</a:t>
            </a:r>
          </a:p>
          <a:p>
            <a:pPr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Personal Health Information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Protected Health Information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Please Help Individuals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Poor Health Indicated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914400" y="8382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Hodgepodge for 150</a:t>
            </a:r>
          </a:p>
        </p:txBody>
      </p:sp>
      <p:sp>
        <p:nvSpPr>
          <p:cNvPr id="39941" name="AutoShape 9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715000" y="2209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942" name="AutoShape 10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5715000" y="2667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943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715000" y="31242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944" name="AutoShape 12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715000" y="3657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nimBg="1" autoUpdateAnimBg="0"/>
      <p:bldP spid="54275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9050" y="0"/>
            <a:ext cx="9163050" cy="6858000"/>
            <a:chOff x="0" y="0"/>
            <a:chExt cx="9163050" cy="6858000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4" name="Isosceles Triangle 13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9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914400" y="838200"/>
            <a:ext cx="3657600" cy="461962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Hodgepodge for 150</a:t>
            </a: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914400" y="1371600"/>
            <a:ext cx="7315200" cy="2662267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does PHI stand for?</a:t>
            </a:r>
          </a:p>
          <a:p>
            <a:pPr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Personal Health Information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Protected Health Information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Please Help Individuals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Poor Health Indicated</a:t>
            </a:r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914400" y="1243013"/>
            <a:ext cx="7315200" cy="3000821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Regulatory Agency that oversees protected student records :</a:t>
            </a:r>
          </a:p>
          <a:p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Your Mama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Department of Ed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Hogwarts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Department of Justice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914400" y="685800"/>
            <a:ext cx="3657600" cy="461962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Hodgepodge for 200</a:t>
            </a:r>
          </a:p>
        </p:txBody>
      </p:sp>
      <p:sp>
        <p:nvSpPr>
          <p:cNvPr id="41989" name="AutoShape 10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23622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990" name="AutoShape 11">
            <a:hlinkClick r:id="" action="ppaction://hlinkshowjump?jump=nextslide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5486400" y="2895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991" name="AutoShape 12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3429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992" name="AutoShape 13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38862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 autoUpdateAnimBg="0"/>
      <p:bldP spid="45059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5" name="Group 4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solidFill>
                  <a:srgbClr val="81C7D9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8" name="Rectangle 7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" name="Isosceles Triangle 8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1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1987550"/>
            <a:ext cx="7315200" cy="3170099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University Compliance Officer is..</a:t>
            </a:r>
            <a:endParaRPr lang="en-US" sz="10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buFontTx/>
              <a:buAutoNum type="alphaLcPeriod"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Ryan Colton</a:t>
            </a:r>
          </a:p>
          <a:p>
            <a:pPr lvl="2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buFontTx/>
              <a:buAutoNum type="alphaLcPeriod" startAt="2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Kris Henderson </a:t>
            </a: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 	Justin Bieber</a:t>
            </a:r>
          </a:p>
          <a:p>
            <a:pPr lvl="2"/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d. 	Maribel Street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365760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Fill in the Blank for 50</a:t>
            </a:r>
          </a:p>
        </p:txBody>
      </p:sp>
    </p:spTree>
  </p:cSld>
  <p:clrMapOvr>
    <a:masterClrMapping/>
  </p:clrMapOvr>
  <p:transition advClick="0">
    <p:blinds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4" name="Isosceles Triangle 13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9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936625" y="1173163"/>
            <a:ext cx="7315200" cy="3339376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2001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dirty="0">
                <a:solidFill>
                  <a:schemeClr val="accent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Regulatory Agency that oversees protected health information is: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Your Mama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Department of Ed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Hogwarts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Department of Justice 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930275" y="674688"/>
            <a:ext cx="3641725" cy="461962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Hodgepodge for 200</a:t>
            </a:r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animBg="1" autoUpdateAnimBg="0"/>
      <p:bldP spid="83971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905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917575" y="1336675"/>
            <a:ext cx="7315200" cy="3139321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Our Compliance training is assigned:</a:t>
            </a:r>
          </a:p>
          <a:p>
            <a:pPr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00150" lvl="1" indent="-457200">
              <a:buFont typeface="+mj-lt"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Daily</a:t>
            </a:r>
          </a:p>
          <a:p>
            <a:pPr lvl="1"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00150" lvl="1" indent="-457200">
              <a:buFont typeface="+mj-lt"/>
              <a:buAutoNum type="alphaLcPeriod" startAt="2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Quarterly </a:t>
            </a:r>
          </a:p>
          <a:p>
            <a:pPr lvl="2"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00150" lvl="1" indent="-457200">
              <a:buFont typeface="+mj-lt"/>
              <a:buAutoNum type="alphaLcPeriod" startAt="2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Hourly</a:t>
            </a:r>
          </a:p>
          <a:p>
            <a:pPr lvl="1"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d.  Yearly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914400" y="762000"/>
            <a:ext cx="3654425" cy="461962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Hodgepodge for 250</a:t>
            </a:r>
          </a:p>
        </p:txBody>
      </p:sp>
      <p:sp>
        <p:nvSpPr>
          <p:cNvPr id="44037" name="AutoShape 9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638800" y="2037596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4038" name="AutoShape 10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5631873" y="3994904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4039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620327" y="268552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4040" name="AutoShape 12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615709" y="3374271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nimBg="1" autoUpdateAnimBg="0"/>
      <p:bldP spid="69635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9050" y="0"/>
            <a:ext cx="9163050" cy="6858000"/>
            <a:chOff x="0" y="0"/>
            <a:chExt cx="9163050" cy="6858000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4" name="Isosceles Triangle 13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9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914400" y="762000"/>
            <a:ext cx="3657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Hodgepodge for 250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917575" y="1336675"/>
            <a:ext cx="7315200" cy="3139321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Our Compliance training is assigned:</a:t>
            </a:r>
          </a:p>
          <a:p>
            <a:pPr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00150" lvl="1" indent="-457200">
              <a:buFont typeface="+mj-lt"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Daily</a:t>
            </a:r>
          </a:p>
          <a:p>
            <a:pPr lvl="1"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00150" lvl="1" indent="-457200">
              <a:buFont typeface="+mj-lt"/>
              <a:buAutoNum type="alphaLcPeriod" startAt="2"/>
              <a:defRPr/>
            </a:pPr>
            <a:r>
              <a:rPr lang="en-US" sz="2200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Quartely</a:t>
            </a: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</a:t>
            </a:r>
          </a:p>
          <a:p>
            <a:pPr lvl="2"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200150" lvl="1" indent="-457200">
              <a:buFont typeface="+mj-lt"/>
              <a:buAutoNum type="alphaLcPeriod" startAt="2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Hourly</a:t>
            </a:r>
          </a:p>
          <a:p>
            <a:pPr lvl="1"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d.  Yearly </a:t>
            </a:r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85725" y="76200"/>
            <a:ext cx="9163050" cy="6858000"/>
            <a:chOff x="0" y="0"/>
            <a:chExt cx="9163050" cy="6858000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5" name="Rectangle 14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6" name="Isosceles Triangle 15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1" name="AutoShape 9">
                <a:hlinkClick r:id="rId4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838200" y="1600200"/>
            <a:ext cx="7315200" cy="3139321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is a resource to help us decide the appropriate course of action regarding ethical issues and the rules that govern our work?</a:t>
            </a:r>
          </a:p>
          <a:p>
            <a:pPr>
              <a:spcBef>
                <a:spcPts val="0"/>
              </a:spcBef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 Dictionary</a:t>
            </a:r>
          </a:p>
          <a:p>
            <a:pPr lvl="2">
              <a:spcBef>
                <a:spcPts val="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 Periodic Table</a:t>
            </a:r>
          </a:p>
          <a:p>
            <a:pPr lvl="2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1">
              <a:spcBef>
                <a:spcPts val="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 Code of Conduct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838200" y="1052929"/>
            <a:ext cx="381000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 for 50</a:t>
            </a:r>
          </a:p>
        </p:txBody>
      </p:sp>
      <p:sp>
        <p:nvSpPr>
          <p:cNvPr id="46085" name="AutoShape 9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4876800" y="2971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6086" name="AutoShape 10">
            <a:hlinkClick r:id="" action="ppaction://hlinkshowjump?jump=nextslide" highlightClick="1">
              <a:snd r:embed="rId6" name="CLAP.WAV"/>
            </a:hlinkClick>
          </p:cNvPr>
          <p:cNvSpPr>
            <a:spLocks noChangeArrowheads="1"/>
          </p:cNvSpPr>
          <p:nvPr/>
        </p:nvSpPr>
        <p:spPr bwMode="auto">
          <a:xfrm>
            <a:off x="4876800" y="4343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6087" name="AutoShape 11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4876800" y="3657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nimBg="1" autoUpdateAnimBg="0"/>
      <p:bldP spid="52227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914400" y="1752600"/>
            <a:ext cx="7315200" cy="3308598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is a resource to help us decide the appropriate course of action regarding ethical issues and the rules that govern our work?</a:t>
            </a:r>
          </a:p>
          <a:p>
            <a:pPr>
              <a:spcBef>
                <a:spcPct val="50000"/>
              </a:spcBef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 Dictionary</a:t>
            </a:r>
          </a:p>
          <a:p>
            <a:pPr lvl="2"/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 Periodic Table</a:t>
            </a: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</a:t>
            </a: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  </a:t>
            </a: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37338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 for 50</a:t>
            </a:r>
          </a:p>
        </p:txBody>
      </p:sp>
    </p:spTree>
  </p:cSld>
  <p:clrMapOvr>
    <a:masterClrMapping/>
  </p:clrMapOvr>
  <p:transition advClick="0">
    <p:blinds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5" name="Rectangle 14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6" name="Isosceles Triangle 15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1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914400" y="1981200"/>
            <a:ext cx="7315200" cy="2631490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0713" indent="-6207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is the phone number 804 287-1800?</a:t>
            </a:r>
          </a:p>
          <a:p>
            <a:pPr>
              <a:spcBef>
                <a:spcPct val="5000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 Pizza Hut Delivery</a:t>
            </a:r>
          </a:p>
          <a:p>
            <a:pPr lvl="2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 Compliance Helpline</a:t>
            </a: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 QVC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403860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 for 100</a:t>
            </a:r>
          </a:p>
        </p:txBody>
      </p:sp>
      <p:sp>
        <p:nvSpPr>
          <p:cNvPr id="48133" name="AutoShape 10">
            <a:hlinkClick r:id="" action="ppaction://hlinkshowjump?jump=nextslide" highlightClick="1">
              <a:snd r:embed="rId4" name="CLAP.WAV"/>
            </a:hlinkClick>
          </p:cNvPr>
          <p:cNvSpPr>
            <a:spLocks noChangeArrowheads="1"/>
          </p:cNvSpPr>
          <p:nvPr/>
        </p:nvSpPr>
        <p:spPr bwMode="auto">
          <a:xfrm>
            <a:off x="5638800" y="35052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8134" name="AutoShape 11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5638800" y="2895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8135" name="AutoShape 11">
            <a:hlinkClick r:id="" action="ppaction://noaction" highlightClick="1">
              <a:snd r:embed="rId5" name="sn00577a.wav"/>
            </a:hlinkClick>
          </p:cNvPr>
          <p:cNvSpPr>
            <a:spLocks noChangeArrowheads="1"/>
          </p:cNvSpPr>
          <p:nvPr/>
        </p:nvSpPr>
        <p:spPr bwMode="auto">
          <a:xfrm>
            <a:off x="5638800" y="4191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nimBg="1" autoUpdateAnimBg="0"/>
      <p:bldP spid="62467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7315200" cy="2631490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20713" indent="-6207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is the phone number 804 287-1800?</a:t>
            </a:r>
          </a:p>
          <a:p>
            <a:pPr>
              <a:spcBef>
                <a:spcPct val="50000"/>
              </a:spcBef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 Pizza Hut Delivery</a:t>
            </a:r>
          </a:p>
          <a:p>
            <a:pPr lvl="2"/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Compliance Helpline </a:t>
            </a: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QVC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914400" y="984250"/>
            <a:ext cx="39624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 for 100</a:t>
            </a:r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nimBg="1" autoUpdateAnimBg="0"/>
      <p:bldP spid="81923" grpId="0" animBg="1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5" name="Rectangle 14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6" name="Isosceles Triangle 15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1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889000" y="1752600"/>
            <a:ext cx="7340600" cy="2970044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policy could be implicated if an employee receives a present from a vendor ?</a:t>
            </a:r>
          </a:p>
          <a:p>
            <a:pPr>
              <a:spcBef>
                <a:spcPct val="5000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lvl="1" indent="0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Gifts and Gratuities Policy</a:t>
            </a:r>
          </a:p>
          <a:p>
            <a:pPr marL="457200" lvl="1" indent="0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 Anti-Kickback Statute</a:t>
            </a: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1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 The Law of Gravity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41910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 for 150</a:t>
            </a:r>
          </a:p>
        </p:txBody>
      </p:sp>
      <p:sp>
        <p:nvSpPr>
          <p:cNvPr id="50181" name="AutoShape 9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334000" y="3657600"/>
            <a:ext cx="914400" cy="3810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182" name="AutoShape 10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5334000" y="2971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183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334000" y="4343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nimBg="1" autoUpdateAnimBg="0"/>
      <p:bldP spid="44035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14400" y="1752600"/>
            <a:ext cx="7315200" cy="2970044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policy could be implicated if an employee receives a present from a vendor?</a:t>
            </a:r>
          </a:p>
          <a:p>
            <a:pPr>
              <a:spcBef>
                <a:spcPct val="5000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Gifts and Gratuities Policy</a:t>
            </a:r>
          </a:p>
          <a:p>
            <a:pPr lvl="2"/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Anti-Kickback Statute </a:t>
            </a: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 The Law of Gravity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39624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 for 150</a:t>
            </a:r>
          </a:p>
        </p:txBody>
      </p:sp>
    </p:spTree>
  </p:cSld>
  <p:clrMapOvr>
    <a:masterClrMapping/>
  </p:clrMapOvr>
  <p:transition advClick="0">
    <p:blinds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5" name="Rectangle 14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6" name="Isosceles Triangle 15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1" name="AutoShape 9">
                <a:hlinkClick r:id="rId4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914400" y="1752600"/>
            <a:ext cx="7315200" cy="3647152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9438" indent="-5794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200" b="1" dirty="0">
                <a:solidFill>
                  <a:schemeClr val="accent1"/>
                </a:solidFill>
                <a:latin typeface="Helvetica" pitchFamily="34" charset="0"/>
                <a:cs typeface="Helvetica" pitchFamily="34" charset="0"/>
              </a:rPr>
              <a:t>You have the inside scoop and know the University  is looking to replace the company who sells them a million doohickeys a year.  Your Father happens to own a doohickey store.  What could this be?</a:t>
            </a:r>
          </a:p>
          <a:p>
            <a:pPr marL="0" indent="0">
              <a:spcBef>
                <a:spcPct val="50000"/>
              </a:spcBef>
            </a:pPr>
            <a:endParaRPr lang="en-US" sz="2200" b="1" dirty="0">
              <a:solidFill>
                <a:schemeClr val="accent1"/>
              </a:solidFill>
              <a:latin typeface="Helvetica" pitchFamily="34" charset="0"/>
              <a:cs typeface="Helvetica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a.  Great opportunity!</a:t>
            </a:r>
          </a:p>
          <a:p>
            <a:pPr lvl="2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b.  Conflict of Interest</a:t>
            </a: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   </a:t>
            </a: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c.  Wishful thinking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39624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 for 200</a:t>
            </a:r>
          </a:p>
        </p:txBody>
      </p:sp>
      <p:sp>
        <p:nvSpPr>
          <p:cNvPr id="52229" name="AutoShape 10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5257800" y="42672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230" name="AutoShape 11">
            <a:hlinkClick r:id="" action="ppaction://noaction" highlightClick="1">
              <a:snd r:embed="rId6" name="sn00577a.wav"/>
            </a:hlinkClick>
          </p:cNvPr>
          <p:cNvSpPr>
            <a:spLocks noChangeArrowheads="1"/>
          </p:cNvSpPr>
          <p:nvPr/>
        </p:nvSpPr>
        <p:spPr bwMode="auto">
          <a:xfrm>
            <a:off x="5257800" y="3657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2231" name="AutoShape 12">
            <a:hlinkClick r:id="" action="ppaction://noaction" highlightClick="1">
              <a:snd r:embed="rId6" name="sn00577a.wav"/>
            </a:hlinkClick>
          </p:cNvPr>
          <p:cNvSpPr>
            <a:spLocks noChangeArrowheads="1"/>
          </p:cNvSpPr>
          <p:nvPr/>
        </p:nvSpPr>
        <p:spPr bwMode="auto">
          <a:xfrm>
            <a:off x="5257800" y="4953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nimBg="1" autoUpdateAnimBg="0"/>
      <p:bldP spid="4608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-19050" y="0"/>
            <a:chExt cx="9163050" cy="6858000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-19050" y="0"/>
              <a:ext cx="9144000" cy="6858000"/>
            </a:xfrm>
            <a:prstGeom prst="rect">
              <a:avLst/>
            </a:prstGeom>
            <a:gradFill rotWithShape="0">
              <a:gsLst>
                <a:gs pos="0">
                  <a:srgbClr val="81C7D9"/>
                </a:gs>
                <a:gs pos="50000">
                  <a:srgbClr val="D5EDF3"/>
                </a:gs>
                <a:gs pos="100000">
                  <a:srgbClr val="81C7D9"/>
                </a:gs>
              </a:gsLst>
              <a:lin ang="18900000" scaled="1"/>
            </a:gradFill>
            <a:ln w="12700" algn="in">
              <a:solidFill>
                <a:srgbClr val="81C7D9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165160">
                  <a:alpha val="50000"/>
                </a:srgbClr>
              </a:outerShdw>
            </a:effectLst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09412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18824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28237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37649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47061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56473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65886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75298" algn="l" defTabSz="1018824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-19050" y="6172200"/>
              <a:ext cx="9163050" cy="685800"/>
              <a:chOff x="-19050" y="6172200"/>
              <a:chExt cx="9163050" cy="685800"/>
            </a:xfrm>
          </p:grpSpPr>
          <p:sp>
            <p:nvSpPr>
              <p:cNvPr id="12" name="Rectangle 11"/>
              <p:cNvSpPr/>
              <p:nvPr/>
            </p:nvSpPr>
            <p:spPr bwMode="auto">
              <a:xfrm rot="5400000">
                <a:off x="4229100" y="1943100"/>
                <a:ext cx="685800" cy="9144000"/>
              </a:xfrm>
              <a:prstGeom prst="rect">
                <a:avLst/>
              </a:prstGeom>
              <a:solidFill>
                <a:schemeClr val="bg2">
                  <a:lumMod val="65000"/>
                  <a:lumOff val="35000"/>
                </a:schemeClr>
              </a:solidFill>
              <a:ln w="57150">
                <a:headEnd type="none" w="med" len="med"/>
                <a:tailEnd type="none" w="med" len="med"/>
              </a:ln>
              <a:extLst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Isosceles Triangle 12"/>
              <p:cNvSpPr/>
              <p:nvPr/>
            </p:nvSpPr>
            <p:spPr bwMode="auto">
              <a:xfrm>
                <a:off x="-19050" y="6172200"/>
                <a:ext cx="9144000" cy="685800"/>
              </a:xfrm>
              <a:prstGeom prst="triangl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7315200" cy="3385542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__________ is responsible for Compliance.</a:t>
            </a:r>
          </a:p>
          <a:p>
            <a:pPr>
              <a:spcBef>
                <a:spcPct val="50000"/>
              </a:spcBef>
            </a:pPr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>
              <a:spcBef>
                <a:spcPts val="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Dr. Hallock </a:t>
            </a:r>
          </a:p>
          <a:p>
            <a:pPr marL="0">
              <a:spcBef>
                <a:spcPts val="0"/>
              </a:spcBef>
              <a:buFontTx/>
              <a:buAutoNum type="alphaLcPeriod"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>
              <a:spcBef>
                <a:spcPts val="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Everyone</a:t>
            </a:r>
          </a:p>
          <a:p>
            <a:pPr marL="0">
              <a:spcBef>
                <a:spcPts val="0"/>
              </a:spcBef>
              <a:buFontTx/>
              <a:buAutoNum type="alphaLcPeriod"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>
              <a:spcBef>
                <a:spcPts val="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Geraldine Sullivan</a:t>
            </a:r>
          </a:p>
          <a:p>
            <a:pPr marL="0">
              <a:spcBef>
                <a:spcPts val="0"/>
              </a:spcBef>
              <a:buFontTx/>
              <a:buAutoNum type="alphaLcPeriod"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>
              <a:spcBef>
                <a:spcPts val="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Tom Brady 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14400" y="1219200"/>
            <a:ext cx="381000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Fill in the Blank for 100</a:t>
            </a:r>
          </a:p>
        </p:txBody>
      </p:sp>
      <p:sp>
        <p:nvSpPr>
          <p:cNvPr id="7173" name="AutoShape 13">
            <a:hlinkClick r:id="" action="ppaction://noaction" highlightClick="1">
              <a:snd r:embed="rId3" name="sn00577a.wav"/>
            </a:hlinkClick>
          </p:cNvPr>
          <p:cNvSpPr>
            <a:spLocks noChangeArrowheads="1"/>
          </p:cNvSpPr>
          <p:nvPr/>
        </p:nvSpPr>
        <p:spPr bwMode="auto">
          <a:xfrm>
            <a:off x="4114800" y="2667000"/>
            <a:ext cx="914400" cy="3810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174" name="AutoShape 15">
            <a:hlinkClick r:id="" action="ppaction://hlinkshowjump?jump=nextslide" highlightClick="1">
              <a:snd r:embed="rId4" name="CLAP.WAV"/>
            </a:hlinkClick>
          </p:cNvPr>
          <p:cNvSpPr>
            <a:spLocks noChangeArrowheads="1"/>
          </p:cNvSpPr>
          <p:nvPr/>
        </p:nvSpPr>
        <p:spPr bwMode="auto">
          <a:xfrm>
            <a:off x="4114800" y="3352800"/>
            <a:ext cx="914400" cy="3810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175" name="AutoShape 16">
            <a:hlinkClick r:id="" action="ppaction://noaction" highlightClick="1">
              <a:snd r:embed="rId3" name="sn00577a.wav"/>
            </a:hlinkClick>
          </p:cNvPr>
          <p:cNvSpPr>
            <a:spLocks noChangeArrowheads="1"/>
          </p:cNvSpPr>
          <p:nvPr/>
        </p:nvSpPr>
        <p:spPr bwMode="auto">
          <a:xfrm>
            <a:off x="4114800" y="4724400"/>
            <a:ext cx="914400" cy="3810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176" name="AutoShape 17">
            <a:hlinkClick r:id="" action="ppaction://noaction" highlightClick="1">
              <a:snd r:embed="rId3" name="sn00577a.wav"/>
            </a:hlinkClick>
          </p:cNvPr>
          <p:cNvSpPr>
            <a:spLocks noChangeArrowheads="1"/>
          </p:cNvSpPr>
          <p:nvPr/>
        </p:nvSpPr>
        <p:spPr bwMode="auto">
          <a:xfrm>
            <a:off x="4114800" y="4038600"/>
            <a:ext cx="914400" cy="3810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90500" y="5631656"/>
            <a:ext cx="2998882" cy="540544"/>
            <a:chOff x="190500" y="5631656"/>
            <a:chExt cx="2998882" cy="540544"/>
          </a:xfrm>
        </p:grpSpPr>
        <p:sp>
          <p:nvSpPr>
            <p:cNvPr id="15" name="AutoShape 9">
              <a:hlinkClick r:id="rId5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90500" y="5631656"/>
              <a:ext cx="1181100" cy="540544"/>
            </a:xfrm>
            <a:prstGeom prst="actionButtonBackPrevious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lang="en-US" sz="18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14400" y="5717262"/>
              <a:ext cx="22749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Back to Categories</a:t>
              </a:r>
            </a:p>
          </p:txBody>
        </p:sp>
      </p:grp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 autoUpdateAnimBg="0"/>
      <p:bldP spid="3078" grpId="0" animBg="1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4" name="Isosceles Triangle 13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9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914400" y="1295400"/>
            <a:ext cx="40386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 for 200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914400" y="1752600"/>
            <a:ext cx="7315200" cy="3647152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79438" indent="-5794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200" dirty="0">
                <a:solidFill>
                  <a:schemeClr val="accent1"/>
                </a:solidFill>
                <a:latin typeface="Helvetica" pitchFamily="34" charset="0"/>
                <a:cs typeface="Helvetica" pitchFamily="34" charset="0"/>
              </a:rPr>
              <a:t>You have the inside scoop and know the University is looking to replace the company who sells them a million doohickeys a year.  Your father happens to own a doohickey store.  What could this be?</a:t>
            </a:r>
          </a:p>
          <a:p>
            <a:pPr marL="0" indent="0">
              <a:spcBef>
                <a:spcPct val="50000"/>
              </a:spcBef>
            </a:pPr>
            <a:endParaRPr lang="en-US" sz="2200" b="1" dirty="0">
              <a:solidFill>
                <a:schemeClr val="accent1"/>
              </a:solidFill>
              <a:latin typeface="Helvetica" pitchFamily="34" charset="0"/>
              <a:cs typeface="Helvetica" pitchFamily="34" charset="0"/>
            </a:endParaRP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a.  Great opportunity!</a:t>
            </a:r>
          </a:p>
          <a:p>
            <a:pPr lvl="2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b.  Conflict of Interest</a:t>
            </a: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c.   Wishful thinking</a:t>
            </a:r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9" name="Group 8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5" name="Rectangle 14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6" name="Isosceles Triangle 15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1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914400" y="2057400"/>
            <a:ext cx="7315200" cy="2631490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Who is required to report a suspected Compliance violation at UR?</a:t>
            </a:r>
          </a:p>
          <a:p>
            <a:pPr>
              <a:spcBef>
                <a:spcPct val="5000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Everyone</a:t>
            </a:r>
          </a:p>
          <a:p>
            <a:pPr lvl="2"/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39624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 for 250</a:t>
            </a:r>
          </a:p>
        </p:txBody>
      </p:sp>
      <p:sp>
        <p:nvSpPr>
          <p:cNvPr id="54277" name="AutoShape 12">
            <a:hlinkClick r:id="" action="ppaction://hlinkshowjump?jump=nextslide" highlightClick="1">
              <a:snd r:embed="rId4" name="CLAP.WAV"/>
            </a:hlinkClick>
          </p:cNvPr>
          <p:cNvSpPr>
            <a:spLocks noChangeArrowheads="1"/>
          </p:cNvSpPr>
          <p:nvPr/>
        </p:nvSpPr>
        <p:spPr bwMode="auto">
          <a:xfrm>
            <a:off x="4800600" y="32766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10200" y="457200"/>
            <a:ext cx="3124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chemeClr val="bg1"/>
                </a:solidFill>
              </a:rPr>
              <a:t>Daily Double!!!</a:t>
            </a:r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 autoUpdateAnimBg="0"/>
      <p:bldP spid="19460" grpId="0" animBg="1" autoUpdateAnimBg="0"/>
      <p:bldP spid="1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-19050" y="0"/>
            <a:ext cx="9163050" cy="7086600"/>
            <a:chOff x="0" y="0"/>
            <a:chExt cx="9163050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2" name="Rectangle 11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3" name="Isosceles Triangle 12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8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914400" y="914400"/>
            <a:ext cx="7239000" cy="4355038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Who is required to report a suspected Compliance/Ethics or Privacy Violation?</a:t>
            </a:r>
          </a:p>
          <a:p>
            <a:pPr>
              <a:spcBef>
                <a:spcPct val="50000"/>
              </a:spcBef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a. Everyone</a:t>
            </a:r>
          </a:p>
          <a:p>
            <a:pPr lvl="2"/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</a:p>
          <a:p>
            <a:pPr lvl="2"/>
            <a:endParaRPr lang="en-US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28600" lvl="2" indent="0"/>
            <a:r>
              <a:rPr lang="en-US" sz="2200" b="1" u="sng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Hopefully you got the Daily Double correct!  Give/Email the correct Daily Double answer to Kris Henderson (</a:t>
            </a:r>
            <a:r>
              <a:rPr lang="en-US" sz="2200" b="1" u="sng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khender3@Richmond.edu</a:t>
            </a:r>
            <a:r>
              <a:rPr lang="en-US" sz="2200" b="1" u="sng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) by Fri., </a:t>
            </a:r>
            <a:r>
              <a:rPr lang="en-US" sz="2200" b="1" u="sng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Nov 8 </a:t>
            </a:r>
            <a:r>
              <a:rPr lang="en-US" sz="2200" b="1" u="sng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at 12 noon and be entered in a drawing to </a:t>
            </a:r>
            <a:r>
              <a:rPr lang="en-US" sz="2200" b="1" u="sng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win a </a:t>
            </a:r>
            <a:r>
              <a:rPr lang="en-US" sz="2200" b="1" u="sng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prize 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3962400" cy="461963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 of Conduct for 250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19600" y="1981200"/>
            <a:ext cx="3048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chemeClr val="bg1"/>
                </a:solidFill>
              </a:rPr>
              <a:t>Daily Double!!!</a:t>
            </a:r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solidFill>
                  <a:srgbClr val="81C7D9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3" name="Rectangle 12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4" name="Isosceles Triangle 13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9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1686848"/>
            <a:ext cx="7315200" cy="3308598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__________ is responsible for Compliance.</a:t>
            </a:r>
          </a:p>
          <a:p>
            <a:pPr>
              <a:spcBef>
                <a:spcPct val="5000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Dr. Hallock</a:t>
            </a:r>
          </a:p>
          <a:p>
            <a:pPr>
              <a:spcBef>
                <a:spcPts val="0"/>
              </a:spcBef>
              <a:buFontTx/>
              <a:buAutoNum type="alphaLcPeriod"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Everyone</a:t>
            </a:r>
          </a:p>
          <a:p>
            <a:pPr>
              <a:spcBef>
                <a:spcPts val="0"/>
              </a:spcBef>
              <a:buFontTx/>
              <a:buAutoNum type="alphaLcPeriod"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Geraldine Sullivan </a:t>
            </a:r>
          </a:p>
          <a:p>
            <a:pPr>
              <a:spcBef>
                <a:spcPts val="0"/>
              </a:spcBef>
              <a:buFontTx/>
              <a:buAutoNum type="alphaLcPeriod"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buFontTx/>
              <a:buAutoNum type="alphaLcPeriod"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Tom Brady 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143000"/>
            <a:ext cx="381000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Fill in the Blank for 100</a:t>
            </a:r>
          </a:p>
        </p:txBody>
      </p:sp>
    </p:spTree>
  </p:cSld>
  <p:clrMapOvr>
    <a:masterClrMapping/>
  </p:clrMapOvr>
  <p:transition advClick="0"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8" name="Group 7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4" name="Rectangle 13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5" name="Isosceles Triangle 14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9" name="Group 8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0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95350" y="1295400"/>
            <a:ext cx="7315200" cy="3308598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>
              <a:spcBef>
                <a:spcPct val="50000"/>
              </a:spcBef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 effective compliance program should__________?</a:t>
            </a:r>
          </a:p>
          <a:p>
            <a:pPr marL="0">
              <a:spcBef>
                <a:spcPct val="50000"/>
              </a:spcBef>
              <a:defRPr/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AutoNum type="alphaLcPeriod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Solve world peace</a:t>
            </a:r>
          </a:p>
          <a:p>
            <a:pPr>
              <a:spcBef>
                <a:spcPct val="50000"/>
              </a:spcBef>
              <a:buFont typeface="+mj-lt"/>
              <a:buAutoNum type="alphaLcPeriod" startAt="2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Help EEs understand </a:t>
            </a:r>
          </a:p>
          <a:p>
            <a:pPr marL="0" indent="0">
              <a:spcBef>
                <a:spcPct val="50000"/>
              </a:spcBef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compliance</a:t>
            </a:r>
          </a:p>
          <a:p>
            <a:pPr>
              <a:spcBef>
                <a:spcPct val="50000"/>
              </a:spcBef>
              <a:buFont typeface="+mj-lt"/>
              <a:buAutoNum type="alphaLcPeriod" startAt="2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Help win the </a:t>
            </a:r>
            <a:r>
              <a:rPr lang="en-US" sz="2200" b="1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superbowl</a:t>
            </a: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14400" y="762000"/>
            <a:ext cx="375285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Fill in the Blank for 150</a:t>
            </a:r>
          </a:p>
        </p:txBody>
      </p:sp>
      <p:sp>
        <p:nvSpPr>
          <p:cNvPr id="9221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2667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222" name="AutoShape 12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5486400" y="3200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5486400" y="3733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autoUpdateAnimBg="0"/>
      <p:bldP spid="922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8" name="Group 7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4" name="Rectangle 13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5" name="Isosceles Triangle 14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9" name="Group 8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0" name="AutoShape 9">
                <a:hlinkClick r:id="rId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27100" y="1295400"/>
            <a:ext cx="7315200" cy="3123932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>
              <a:spcBef>
                <a:spcPct val="50000"/>
              </a:spcBef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 effective compliance program should ____________?.</a:t>
            </a:r>
          </a:p>
          <a:p>
            <a:pPr marL="0">
              <a:spcBef>
                <a:spcPct val="50000"/>
              </a:spcBef>
              <a:defRPr/>
            </a:pP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AutoNum type="alphaLcPeriod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Solve world peace</a:t>
            </a:r>
          </a:p>
          <a:p>
            <a:pPr>
              <a:spcBef>
                <a:spcPct val="50000"/>
              </a:spcBef>
              <a:buFont typeface="+mj-lt"/>
              <a:buAutoNum type="alphaLcPeriod" startAt="2"/>
              <a:defRPr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Help EEs understand compliance </a:t>
            </a:r>
          </a:p>
          <a:p>
            <a:pPr>
              <a:spcBef>
                <a:spcPct val="50000"/>
              </a:spcBef>
              <a:buFont typeface="+mj-lt"/>
              <a:buAutoNum type="alphaLcPeriod" startAt="2"/>
              <a:defRPr/>
            </a:pPr>
            <a:r>
              <a:rPr lang="en-US" sz="2200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Win the </a:t>
            </a:r>
            <a:r>
              <a:rPr lang="en-US" sz="2200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superbowl</a:t>
            </a:r>
            <a:endParaRPr lang="en-US" sz="2200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ct val="50000"/>
              </a:spcBef>
              <a:buFont typeface="+mj-lt"/>
              <a:buAutoNum type="alphaLcPeriod" startAt="2"/>
              <a:defRPr/>
            </a:pPr>
            <a:endParaRPr lang="en-US" sz="14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762000"/>
            <a:ext cx="372110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Fill in the Blank for 150</a:t>
            </a:r>
          </a:p>
        </p:txBody>
      </p:sp>
    </p:spTree>
  </p:cSld>
  <p:clrMapOvr>
    <a:masterClrMapping/>
  </p:clrMapOvr>
  <p:transition advClick="0">
    <p:blind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63050" cy="6858000"/>
            <a:chOff x="0" y="0"/>
            <a:chExt cx="9163050" cy="6858000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9163050" cy="6858000"/>
              <a:chOff x="-19050" y="0"/>
              <a:chExt cx="9163050" cy="6858000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-19050" y="0"/>
                <a:ext cx="9144000" cy="6858000"/>
              </a:xfrm>
              <a:prstGeom prst="rect">
                <a:avLst/>
              </a:prstGeom>
              <a:gradFill rotWithShape="0">
                <a:gsLst>
                  <a:gs pos="0">
                    <a:srgbClr val="81C7D9"/>
                  </a:gs>
                  <a:gs pos="50000">
                    <a:srgbClr val="D5EDF3"/>
                  </a:gs>
                  <a:gs pos="100000">
                    <a:srgbClr val="81C7D9"/>
                  </a:gs>
                </a:gsLst>
                <a:lin ang="18900000" scaled="1"/>
              </a:gradFill>
              <a:ln w="12700" algn="in">
                <a:noFill/>
                <a:miter lim="800000"/>
                <a:headEnd/>
                <a:tailEnd/>
              </a:ln>
              <a:effectLst>
                <a:outerShdw dist="28398" dir="3806097" algn="ctr" rotWithShape="0">
                  <a:srgbClr val="165160">
                    <a:alpha val="50000"/>
                  </a:srgbClr>
                </a:outerShdw>
              </a:effectLst>
              <a:ex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9412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18824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28237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37649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47061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056473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565886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075298" algn="l" defTabSz="1018824" rtl="0" eaLnBrk="1" latinLnBrk="0" hangingPunct="1"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-19050" y="6172200"/>
                <a:ext cx="9163050" cy="685800"/>
                <a:chOff x="-19050" y="6172200"/>
                <a:chExt cx="9163050" cy="685800"/>
              </a:xfrm>
            </p:grpSpPr>
            <p:sp>
              <p:nvSpPr>
                <p:cNvPr id="16" name="Rectangle 15"/>
                <p:cNvSpPr/>
                <p:nvPr/>
              </p:nvSpPr>
              <p:spPr bwMode="auto">
                <a:xfrm rot="5400000">
                  <a:off x="4229100" y="1943100"/>
                  <a:ext cx="685800" cy="9144000"/>
                </a:xfrm>
                <a:prstGeom prst="rect">
                  <a:avLst/>
                </a:prstGeom>
                <a:solidFill>
                  <a:schemeClr val="bg2">
                    <a:lumMod val="65000"/>
                    <a:lumOff val="35000"/>
                  </a:schemeClr>
                </a:solidFill>
                <a:ln w="57150">
                  <a:noFill/>
                  <a:headEnd type="none" w="med" len="med"/>
                  <a:tailEnd type="none" w="med" len="med"/>
                </a:ln>
                <a:extLst/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  <p:sp>
              <p:nvSpPr>
                <p:cNvPr id="17" name="Isosceles Triangle 16"/>
                <p:cNvSpPr/>
                <p:nvPr/>
              </p:nvSpPr>
              <p:spPr bwMode="auto">
                <a:xfrm>
                  <a:off x="-19050" y="6172200"/>
                  <a:ext cx="9144000" cy="685800"/>
                </a:xfrm>
                <a:prstGeom prst="triangle">
                  <a:avLst/>
                </a:prstGeom>
                <a:solidFill>
                  <a:schemeClr val="accent1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60000"/>
                        <a:lumOff val="40000"/>
                      </a:schemeClr>
                    </a:solidFill>
                    <a:effectLst/>
                    <a:latin typeface="Helvetica" panose="020B0604020202020204" pitchFamily="34" charset="0"/>
                    <a:cs typeface="Helvetica" panose="020B0604020202020204" pitchFamily="34" charset="0"/>
                  </a:endParaRPr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190500" y="5631656"/>
              <a:ext cx="2998882" cy="540544"/>
              <a:chOff x="190500" y="5631656"/>
              <a:chExt cx="2998882" cy="540544"/>
            </a:xfrm>
          </p:grpSpPr>
          <p:sp>
            <p:nvSpPr>
              <p:cNvPr id="12" name="AutoShape 9">
                <a:hlinkClick r:id="rId3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0500" y="5631656"/>
                <a:ext cx="1181100" cy="540544"/>
              </a:xfrm>
              <a:prstGeom prst="actionButtonBackPrevious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/>
                <a:endParaRPr lang="en-US" sz="1800" b="1" dirty="0">
                  <a:solidFill>
                    <a:schemeClr val="bg1">
                      <a:lumMod val="60000"/>
                      <a:lumOff val="40000"/>
                    </a:schemeClr>
                  </a:solidFill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14400" y="5717262"/>
                <a:ext cx="227498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chemeClr val="bg1">
                        <a:lumMod val="60000"/>
                        <a:lumOff val="40000"/>
                      </a:schemeClr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Back to Categories</a:t>
                </a:r>
              </a:p>
            </p:txBody>
          </p:sp>
        </p:grpSp>
      </p:grp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20750" y="1430338"/>
            <a:ext cx="7315200" cy="3985706"/>
          </a:xfrm>
          <a:prstGeom prst="rect">
            <a:avLst/>
          </a:prstGeom>
          <a:noFill/>
          <a:ln w="57150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Billing a company for services that were not provided could implicate _______________laws.</a:t>
            </a:r>
          </a:p>
          <a:p>
            <a:pPr>
              <a:spcBef>
                <a:spcPct val="50000"/>
              </a:spcBef>
            </a:pPr>
            <a:endParaRPr lang="en-US" sz="22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>
              <a:spcBef>
                <a:spcPct val="5000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Property</a:t>
            </a:r>
          </a:p>
          <a:p>
            <a:pPr lvl="2">
              <a:spcBef>
                <a:spcPct val="5000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Family</a:t>
            </a:r>
          </a:p>
          <a:p>
            <a:pPr lvl="2">
              <a:spcBef>
                <a:spcPct val="5000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Physics</a:t>
            </a:r>
          </a:p>
          <a:p>
            <a:pPr lvl="2">
              <a:spcBef>
                <a:spcPct val="50000"/>
              </a:spcBef>
              <a:buFontTx/>
              <a:buAutoNum type="alphaLcPeriod"/>
            </a:pPr>
            <a:r>
              <a:rPr lang="en-US" sz="22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Fraud &amp; Abuse</a:t>
            </a:r>
          </a:p>
          <a:p>
            <a:pPr lvl="2">
              <a:spcBef>
                <a:spcPct val="50000"/>
              </a:spcBef>
              <a:buFontTx/>
              <a:buAutoNum type="alphaLcPeriod"/>
            </a:pPr>
            <a:endParaRPr lang="en-US" sz="2300" b="1" dirty="0">
              <a:solidFill>
                <a:schemeClr val="bg1">
                  <a:lumMod val="60000"/>
                  <a:lumOff val="4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914400"/>
            <a:ext cx="3733800" cy="461665"/>
          </a:xfrm>
          <a:prstGeom prst="rect">
            <a:avLst/>
          </a:prstGeom>
          <a:noFill/>
          <a:ln w="38100" cmpd="dbl">
            <a:solidFill>
              <a:schemeClr val="bg2">
                <a:lumMod val="85000"/>
                <a:lumOff val="1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>
                    <a:lumMod val="60000"/>
                    <a:lumOff val="4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Fill in the Blank for 200</a:t>
            </a:r>
          </a:p>
        </p:txBody>
      </p:sp>
      <p:sp>
        <p:nvSpPr>
          <p:cNvPr id="11269" name="AutoShape 11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724400" y="2819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0" name="AutoShape 12">
            <a:hlinkClick r:id="" action="ppaction://hlinkshowjump?jump=nextslide" highlightClick="1">
              <a:snd r:embed="rId5" name="CLAP.WAV"/>
            </a:hlinkClick>
          </p:cNvPr>
          <p:cNvSpPr>
            <a:spLocks noChangeArrowheads="1"/>
          </p:cNvSpPr>
          <p:nvPr/>
        </p:nvSpPr>
        <p:spPr bwMode="auto">
          <a:xfrm>
            <a:off x="4724400" y="43434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1" name="AutoShape 13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724400" y="38100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2" name="AutoShape 14">
            <a:hlinkClick r:id="" action="ppaction://noaction" highlightClick="1">
              <a:snd r:embed="rId4" name="sn00577a.wav"/>
            </a:hlinkClick>
          </p:cNvPr>
          <p:cNvSpPr>
            <a:spLocks noChangeArrowheads="1"/>
          </p:cNvSpPr>
          <p:nvPr/>
        </p:nvSpPr>
        <p:spPr bwMode="auto">
          <a:xfrm>
            <a:off x="4724400" y="3352800"/>
            <a:ext cx="914400" cy="304800"/>
          </a:xfrm>
          <a:prstGeom prst="actionButtonForwardNext">
            <a:avLst/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advClick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eopar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44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10264</TotalTime>
  <Words>1904</Words>
  <Application>Microsoft Office PowerPoint</Application>
  <PresentationFormat>On-screen Show (4:3)</PresentationFormat>
  <Paragraphs>537</Paragraphs>
  <Slides>52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Helvetica</vt:lpstr>
      <vt:lpstr>Times New Roman</vt:lpstr>
      <vt:lpstr>Default Design</vt:lpstr>
      <vt:lpstr>Bitmap Image</vt:lpstr>
      <vt:lpstr>UR Compliance/Ethics Week Nov 4 – Nov 8,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Humana,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KAN2316</dc:creator>
  <cp:lastModifiedBy>Henderson, Kristine</cp:lastModifiedBy>
  <cp:revision>344</cp:revision>
  <cp:lastPrinted>2023-08-25T14:08:09Z</cp:lastPrinted>
  <dcterms:created xsi:type="dcterms:W3CDTF">2001-11-01T16:12:18Z</dcterms:created>
  <dcterms:modified xsi:type="dcterms:W3CDTF">2024-10-30T14:09:58Z</dcterms:modified>
</cp:coreProperties>
</file>